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806" r:id="rId2"/>
    <p:sldId id="260" r:id="rId3"/>
    <p:sldId id="258" r:id="rId4"/>
    <p:sldId id="259" r:id="rId5"/>
    <p:sldId id="278" r:id="rId6"/>
    <p:sldId id="796" r:id="rId7"/>
    <p:sldId id="261" r:id="rId8"/>
    <p:sldId id="284" r:id="rId9"/>
    <p:sldId id="271" r:id="rId10"/>
    <p:sldId id="264" r:id="rId11"/>
    <p:sldId id="266" r:id="rId12"/>
    <p:sldId id="267" r:id="rId13"/>
    <p:sldId id="279" r:id="rId14"/>
    <p:sldId id="269" r:id="rId15"/>
    <p:sldId id="268" r:id="rId16"/>
    <p:sldId id="272" r:id="rId17"/>
    <p:sldId id="270" r:id="rId18"/>
    <p:sldId id="273" r:id="rId19"/>
    <p:sldId id="274" r:id="rId20"/>
    <p:sldId id="275" r:id="rId21"/>
    <p:sldId id="276" r:id="rId22"/>
    <p:sldId id="283" r:id="rId23"/>
    <p:sldId id="797" r:id="rId24"/>
    <p:sldId id="280" r:id="rId25"/>
    <p:sldId id="277" r:id="rId26"/>
    <p:sldId id="784" r:id="rId27"/>
    <p:sldId id="676" r:id="rId28"/>
    <p:sldId id="790" r:id="rId29"/>
    <p:sldId id="785" r:id="rId30"/>
    <p:sldId id="786" r:id="rId31"/>
    <p:sldId id="787" r:id="rId32"/>
    <p:sldId id="788" r:id="rId33"/>
    <p:sldId id="789" r:id="rId34"/>
    <p:sldId id="791" r:id="rId35"/>
    <p:sldId id="792" r:id="rId36"/>
    <p:sldId id="794" r:id="rId37"/>
    <p:sldId id="795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4" d="100"/>
          <a:sy n="74" d="100"/>
        </p:scale>
        <p:origin x="6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1F0894-C4FE-4B1B-808A-AE2357871073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F90DE0A-0CD7-4682-AE17-685ECE7D6B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18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46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2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1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42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9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0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48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5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37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02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1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6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DB20-48B1-40E7-8E0B-3E118EF2D9E5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23F41E-B2EA-4D9F-87E2-630A63CE0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CAD1FDC-5DB4-4550-B13F-D8015857D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3384BD3-424B-4315-A30F-2BD2DBFD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860970-CC17-4C52-BF41-788A8A7C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8C0653B-3F4A-4130-BFE9-8A50C37C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23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822A8B-1D72-4B16-8424-DE270F55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5C2A860-10B4-4E7A-8DF7-E6818DE0F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6543E52-7F1D-4EFF-BA7F-6A73CCEE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3BA58E-617E-431E-BFB8-1DE60F3F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4791D5-AAAC-43C4-9A88-61C9BD32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789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930F4E7-2267-464B-AE9C-CB9916014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0C1842E-D249-4F11-A4F8-2361D33D9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EC6CB7-3F4A-464A-BB46-4FE496CF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8FFC07D-2828-4762-836E-D4ED1B31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58C1FDB-2F96-4DF6-8B5D-9B906CF1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42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7CA22F-ADC1-4207-92E7-9B597D6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1295450-2973-4FD7-ABC7-B0D18BB05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0137AE3-7047-4541-B6D5-35FE19FA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65BB465-9054-4ABD-B5B4-BBDCA597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E29DC1-AD2C-400F-9C48-DD9F39DB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9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695794-8DF5-453B-8D4E-7E65D5EF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6D5C48-ED67-40F6-8ED7-DFEC78F3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9D2A8E-C935-4B35-9D87-6B2CA81A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4E4862E-7935-46DA-A43C-718D3B2C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CE21929-53B9-449A-AE7D-ED5341D7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51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E4AFA8-A903-418A-8A14-83ECF363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F36CFA-C288-4AE5-B7C9-6583513A0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A2B681-A121-4CF0-BF4C-2FCAF05B8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A459C54-EE8B-496A-B3DE-19DABFD0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7D00652-5848-4982-91BD-F3A4A119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4D899C-1B2B-429D-BF72-F59C91F1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721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318064-8A10-45F4-B4FC-15D97F48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FC8F54C-45B7-4E3F-977C-506971F1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14F3F89-6990-4DA5-8356-19932E760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71EA88F-96BA-4E2B-8919-2856FC00E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43E6F54-1A58-486C-9610-E0D5B3A6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A780A90-9FCE-49F5-B915-0D4784866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EF9435A-78CA-4898-84EE-33369B95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85A277F-56A4-44CA-BEB4-974A3CFF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57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54B24E-C27D-4095-B3D1-AF10153A7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796B971-B7EB-4A9D-9C80-A340833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E17077E-3F1D-4DD3-86E5-FD4DD26F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A441CB2-CD3D-4A9F-BC96-BD219DDC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56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8E4D978-3666-4724-9AAB-FDB932DB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3FB893E-CCAC-4575-8B70-40F8D717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C1C0176-F097-4C58-9EF3-BF0E4461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09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0E5655-A4B3-4579-89CA-2A13DFDE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565007-CB53-40FE-A80C-55391FCA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97DB2CF-B9FE-4CAB-9508-8E5F6B621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DB5DA1-B308-4841-90EB-DD796E3B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F78A970-ACAF-4D98-BB5A-5A2EA6BD0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540079B-D562-4AB6-9E5C-7BF75DB8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9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90795F-AC20-403B-9AC5-55664183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62702DC-78C4-4B91-A275-D28466665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DD6048E-1D80-499C-A77B-346520B2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37353F0-4C5E-4685-8CC5-B69022FD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978412F-C508-4029-A850-8A858AF5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09ABA5F-6DCF-415B-894E-7D95B694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111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D0FCEFF-EA03-4059-AE12-304EE1A4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8DB6EEE-CF89-4DEA-A49F-EF6DB46BE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75515C-247B-42D1-B198-79C25B355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612F-9CF9-4EC9-87FD-5E55C663AE97}" type="datetimeFigureOut">
              <a:rPr lang="he-IL" smtClean="0"/>
              <a:t>כ'/תמוז/תשפ"ב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852F1B-0D80-4367-8EEE-96FA7F975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3969C0-352C-4C3A-ABAC-15F2EE976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37C5-A7EB-47F7-8251-063AAC5B8E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87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microsoft.com/office/2007/relationships/hdphoto" Target="../media/hdphoto2.wdp"/><Relationship Id="rId5" Type="http://schemas.openxmlformats.org/officeDocument/2006/relationships/image" Target="../media/image34.png"/><Relationship Id="rId10" Type="http://schemas.openxmlformats.org/officeDocument/2006/relationships/image" Target="../media/image10.png"/><Relationship Id="rId4" Type="http://schemas.openxmlformats.org/officeDocument/2006/relationships/image" Target="../media/image33.svg"/><Relationship Id="rId9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9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.jpeg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10" Type="http://schemas.openxmlformats.org/officeDocument/2006/relationships/image" Target="../media/image11.jpeg"/><Relationship Id="rId4" Type="http://schemas.openxmlformats.org/officeDocument/2006/relationships/image" Target="../media/image52.png"/><Relationship Id="rId9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2C0E01-4941-4414-A63B-A89E1EAA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858"/>
            <a:ext cx="9144000" cy="1173061"/>
          </a:xfrm>
        </p:spPr>
        <p:txBody>
          <a:bodyPr anchor="t" anchorCtr="0">
            <a:normAutofit fontScale="90000"/>
          </a:bodyPr>
          <a:lstStyle/>
          <a:p>
            <a:r>
              <a:rPr lang="he-IL" sz="4000" b="1" dirty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תוכנית אב לחקלאות ושטחים פתוחים 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</a:br>
            <a:r>
              <a:rPr lang="he-IL" sz="4000" b="1" dirty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במגילות ים המלח</a:t>
            </a:r>
            <a:endParaRPr lang="he-IL" sz="3200" dirty="0">
              <a:solidFill>
                <a:schemeClr val="accent6">
                  <a:lumMod val="75000"/>
                </a:schemeClr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FAC282A0-12EA-4CEB-9841-8FD267A1395B}"/>
              </a:ext>
            </a:extLst>
          </p:cNvPr>
          <p:cNvGrpSpPr/>
          <p:nvPr/>
        </p:nvGrpSpPr>
        <p:grpSpPr>
          <a:xfrm>
            <a:off x="133189" y="2365550"/>
            <a:ext cx="11710005" cy="3001101"/>
            <a:chOff x="77870" y="177906"/>
            <a:chExt cx="12114131" cy="3104672"/>
          </a:xfrm>
        </p:grpSpPr>
        <p:grpSp>
          <p:nvGrpSpPr>
            <p:cNvPr id="22" name="קבוצה 21">
              <a:extLst>
                <a:ext uri="{FF2B5EF4-FFF2-40B4-BE49-F238E27FC236}">
                  <a16:creationId xmlns:a16="http://schemas.microsoft.com/office/drawing/2014/main" id="{F3823739-D141-486B-BD81-8AC113F821E6}"/>
                </a:ext>
              </a:extLst>
            </p:cNvPr>
            <p:cNvGrpSpPr/>
            <p:nvPr/>
          </p:nvGrpSpPr>
          <p:grpSpPr>
            <a:xfrm>
              <a:off x="77870" y="177907"/>
              <a:ext cx="9177564" cy="3104671"/>
              <a:chOff x="0" y="177907"/>
              <a:chExt cx="9177564" cy="3104671"/>
            </a:xfrm>
          </p:grpSpPr>
          <p:pic>
            <p:nvPicPr>
              <p:cNvPr id="24" name="תמונה 23" descr="תמונה קשורה">
                <a:extLst>
                  <a:ext uri="{FF2B5EF4-FFF2-40B4-BE49-F238E27FC236}">
                    <a16:creationId xmlns:a16="http://schemas.microsoft.com/office/drawing/2014/main" id="{02552A6C-E5CD-42D1-BF45-278053595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177907"/>
                <a:ext cx="5589270" cy="3104671"/>
              </a:xfrm>
              <a:prstGeom prst="rect">
                <a:avLst/>
              </a:prstGeom>
            </p:spPr>
          </p:pic>
          <p:pic>
            <p:nvPicPr>
              <p:cNvPr id="25" name="Picture 2" descr="×©×××ª ××¦××××">
                <a:extLst>
                  <a:ext uri="{FF2B5EF4-FFF2-40B4-BE49-F238E27FC236}">
                    <a16:creationId xmlns:a16="http://schemas.microsoft.com/office/drawing/2014/main" id="{5D372627-12D3-421D-9846-EC795EB528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53332" y="177907"/>
                <a:ext cx="3524232" cy="31046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" name="תמונה 22" descr="תוצאת תמונה עבור מועצה אזורית מגילות ים המלח">
              <a:extLst>
                <a:ext uri="{FF2B5EF4-FFF2-40B4-BE49-F238E27FC236}">
                  <a16:creationId xmlns:a16="http://schemas.microsoft.com/office/drawing/2014/main" id="{24F4891E-E43F-46C6-9C19-1BF7F55E9D3E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19497" y="177906"/>
              <a:ext cx="2872504" cy="31046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68BBC2D-7EE7-485E-A432-FF39ECC3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200" y="5509013"/>
            <a:ext cx="6370320" cy="117306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דוח מסכם | דצמבר 2021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29" name="תמונה 28" descr="https://www.dead-sea.org.il/dead-sea.org.il/originals/logo250.png">
            <a:extLst>
              <a:ext uri="{FF2B5EF4-FFF2-40B4-BE49-F238E27FC236}">
                <a16:creationId xmlns:a16="http://schemas.microsoft.com/office/drawing/2014/main" id="{8F7A8862-E284-45C7-A4AD-65722A18D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422" y="79243"/>
            <a:ext cx="1793875" cy="9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19684A6-3C21-4480-A6EE-3F72FFC81CF5}"/>
              </a:ext>
            </a:extLst>
          </p:cNvPr>
          <p:cNvGrpSpPr/>
          <p:nvPr/>
        </p:nvGrpSpPr>
        <p:grpSpPr>
          <a:xfrm>
            <a:off x="8826470" y="6246334"/>
            <a:ext cx="3097166" cy="513960"/>
            <a:chOff x="8751849" y="6338873"/>
            <a:chExt cx="3097166" cy="513960"/>
          </a:xfrm>
        </p:grpSpPr>
        <p:pic>
          <p:nvPicPr>
            <p:cNvPr id="12" name="תמונה 0" descr="עץ סרוק 001.jpg">
              <a:extLst>
                <a:ext uri="{FF2B5EF4-FFF2-40B4-BE49-F238E27FC236}">
                  <a16:creationId xmlns:a16="http://schemas.microsoft.com/office/drawing/2014/main" id="{DFB92EB7-9049-433F-8CF9-21CFAFABC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F78F5D1E-0E1F-4D24-9B94-8A9773C9D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E144FC9C-4AFE-416E-8BFC-DAAF9528CC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89" y="6388898"/>
            <a:ext cx="3986310" cy="3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BC6A96A7-79B4-4A72-B2E1-2402FCE0E887}"/>
              </a:ext>
            </a:extLst>
          </p:cNvPr>
          <p:cNvSpPr/>
          <p:nvPr/>
        </p:nvSpPr>
        <p:spPr>
          <a:xfrm>
            <a:off x="6095999" y="242419"/>
            <a:ext cx="6096001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זמינות מים לחקלאות: מצב קיים ומתוכנן</a:t>
            </a: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2BA9F333-6503-4876-B183-D5DE5C1F3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36069"/>
              </p:ext>
            </p:extLst>
          </p:nvPr>
        </p:nvGraphicFramePr>
        <p:xfrm>
          <a:off x="768098" y="1215405"/>
          <a:ext cx="10140693" cy="4427189"/>
        </p:xfrm>
        <a:graphic>
          <a:graphicData uri="http://schemas.openxmlformats.org/drawingml/2006/table">
            <a:tbl>
              <a:tblPr rtl="1" firstRow="1" firstCol="1" bandRow="1"/>
              <a:tblGrid>
                <a:gridCol w="1196615">
                  <a:extLst>
                    <a:ext uri="{9D8B030D-6E8A-4147-A177-3AD203B41FA5}">
                      <a16:colId xmlns:a16="http://schemas.microsoft.com/office/drawing/2014/main" val="160073493"/>
                    </a:ext>
                  </a:extLst>
                </a:gridCol>
                <a:gridCol w="894767">
                  <a:extLst>
                    <a:ext uri="{9D8B030D-6E8A-4147-A177-3AD203B41FA5}">
                      <a16:colId xmlns:a16="http://schemas.microsoft.com/office/drawing/2014/main" val="4093197849"/>
                    </a:ext>
                  </a:extLst>
                </a:gridCol>
                <a:gridCol w="1153495">
                  <a:extLst>
                    <a:ext uri="{9D8B030D-6E8A-4147-A177-3AD203B41FA5}">
                      <a16:colId xmlns:a16="http://schemas.microsoft.com/office/drawing/2014/main" val="3309278554"/>
                    </a:ext>
                  </a:extLst>
                </a:gridCol>
                <a:gridCol w="1317978">
                  <a:extLst>
                    <a:ext uri="{9D8B030D-6E8A-4147-A177-3AD203B41FA5}">
                      <a16:colId xmlns:a16="http://schemas.microsoft.com/office/drawing/2014/main" val="428047871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444265540"/>
                    </a:ext>
                  </a:extLst>
                </a:gridCol>
                <a:gridCol w="4114798">
                  <a:extLst>
                    <a:ext uri="{9D8B030D-6E8A-4147-A177-3AD203B41FA5}">
                      <a16:colId xmlns:a16="http://schemas.microsoft.com/office/drawing/2014/main" val="1410767282"/>
                    </a:ext>
                  </a:extLst>
                </a:gridCol>
              </a:tblGrid>
              <a:tr h="15339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כמות מלמ"ק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091112"/>
                  </a:ext>
                </a:extLst>
              </a:tr>
              <a:tr h="60055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איכות המים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מקור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קיים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תוספת צפויה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סה"כ לשנת 2040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הערות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8913"/>
                  </a:ext>
                </a:extLst>
              </a:tr>
              <a:tr h="99077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שפירים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מקורות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 / </a:t>
                      </a:r>
                      <a:r>
                        <a:rPr lang="he-I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/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לפי רשות המים התוספת תהיה 3.5 מלמ"ק וסה"כ לשנת היעד 7 מלמ"ק.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לפי בקשת המועצה התוספת תהיה 5.5 מלמ"ק וסה"כ לשנת יעד 9 מלמ"ק.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634281"/>
                  </a:ext>
                </a:extLst>
              </a:tr>
              <a:tr h="348774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מליחים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מקורות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המים מגיעים לחקלאות של מצפה שלם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887689"/>
                  </a:ext>
                </a:extLst>
              </a:tr>
              <a:tr h="75261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מי תמר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אפשר להשתמש בכל כמות המים רק אם יש 8 </a:t>
                      </a:r>
                      <a:r>
                        <a:rPr lang="he-IL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מלמ"ק</a:t>
                      </a:r>
                      <a:r>
                        <a:rPr lang="he-I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קולחין</a:t>
                      </a:r>
                      <a:r>
                        <a:rPr lang="he-I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כי צריך למהול את המים המליחים </a:t>
                      </a:r>
                      <a:r>
                        <a:rPr lang="he-IL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בקולחין</a:t>
                      </a:r>
                      <a:r>
                        <a:rPr lang="he-I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בדרך כלל היצע </a:t>
                      </a:r>
                      <a:r>
                        <a:rPr lang="he-IL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הקולחין</a:t>
                      </a:r>
                      <a:r>
                        <a:rPr lang="he-I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מספיק.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870496"/>
                  </a:ext>
                </a:extLst>
              </a:tr>
              <a:tr h="120876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קולחין שניוני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מי תמר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מקור הקולחין הקיים: מזרח ירושלים ומעלה אדומים, מט"ש נבי מוסא. מקור הקולחין העתידי: חלקה של מי תמר במי הקדרון בכפוף למאגר אוג 3 שיאפשר איגום המים, וטיהור המים במט"ש מרוכז או במתקן מקומי.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620296"/>
                  </a:ext>
                </a:extLst>
              </a:tr>
              <a:tr h="29645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e-IL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סה"כ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11/13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/ 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29" marR="581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503317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BA8EE2A-9CBA-43DA-8171-E498E182DAC4}"/>
              </a:ext>
            </a:extLst>
          </p:cNvPr>
          <p:cNvSpPr txBox="1"/>
          <p:nvPr/>
        </p:nvSpPr>
        <p:spPr>
          <a:xfrm>
            <a:off x="1" y="5728037"/>
            <a:ext cx="118490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המים הם המגבלה העיקרית במרחב, ויכתיבו את גודל הקרקע החקלאית שניתן לעבד, </a:t>
            </a:r>
            <a:r>
              <a:rPr lang="he-IL" dirty="0"/>
              <a:t>פירוט בהמשך.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A5FAE88-3ED8-42B3-883F-D70AFE5B7D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B40FAC60-91F5-47FC-B868-2FDA141B32AE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5" name="תמונה 0" descr="עץ סרוק 001.jpg">
              <a:extLst>
                <a:ext uri="{FF2B5EF4-FFF2-40B4-BE49-F238E27FC236}">
                  <a16:creationId xmlns:a16="http://schemas.microsoft.com/office/drawing/2014/main" id="{D97AB471-6274-4AB0-A4D6-92EBA15CE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BD5EF2D2-790E-4F34-A1B6-3BA2169FF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45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E46F272-3158-4859-A35F-3FD50CE23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563925"/>
              </p:ext>
            </p:extLst>
          </p:nvPr>
        </p:nvGraphicFramePr>
        <p:xfrm>
          <a:off x="8271256" y="2231527"/>
          <a:ext cx="3433314" cy="4475600"/>
        </p:xfrm>
        <a:graphic>
          <a:graphicData uri="http://schemas.openxmlformats.org/drawingml/2006/table">
            <a:tbl>
              <a:tblPr rtl="1"/>
              <a:tblGrid>
                <a:gridCol w="3433314">
                  <a:extLst>
                    <a:ext uri="{9D8B030D-6E8A-4147-A177-3AD203B41FA5}">
                      <a16:colId xmlns:a16="http://schemas.microsoft.com/office/drawing/2014/main" val="2879660672"/>
                    </a:ext>
                  </a:extLst>
                </a:gridCol>
              </a:tblGrid>
              <a:tr h="19999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מטעים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17189"/>
                  </a:ext>
                </a:extLst>
              </a:tr>
              <a:tr h="22702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אנונה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20627"/>
                  </a:ext>
                </a:extLst>
              </a:tr>
              <a:tr h="20540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גויאבה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66636"/>
                  </a:ext>
                </a:extLst>
              </a:tr>
              <a:tr h="20540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זית לשמן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8508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חוחובה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108654"/>
                  </a:ext>
                </a:extLst>
              </a:tr>
              <a:tr h="20540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לימון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310926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ליצי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60404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מנגו (שלי, ערבה תיכונה)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24146"/>
                  </a:ext>
                </a:extLst>
              </a:tr>
              <a:tr h="20540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משמש (דוגמא לנשירים)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03741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ענבי מאכל (ביג פרל)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0394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פומלית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86635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פיטאיה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03238"/>
                  </a:ext>
                </a:extLst>
              </a:tr>
              <a:tr h="11351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שסק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36189"/>
                  </a:ext>
                </a:extLst>
              </a:tr>
              <a:tr h="20540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שקד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28502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תאנה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90237"/>
                  </a:ext>
                </a:extLst>
              </a:tr>
              <a:tr h="216216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תמר (</a:t>
                      </a: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מג'הול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777759"/>
                  </a:ext>
                </a:extLst>
              </a:tr>
            </a:tbl>
          </a:graphicData>
        </a:graphic>
      </p:graphicFrame>
      <p:graphicFrame>
        <p:nvGraphicFramePr>
          <p:cNvPr id="7" name="טבלה 6">
            <a:extLst>
              <a:ext uri="{FF2B5EF4-FFF2-40B4-BE49-F238E27FC236}">
                <a16:creationId xmlns:a16="http://schemas.microsoft.com/office/drawing/2014/main" id="{DF7875D8-9C43-4720-9B24-0993A722C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14542"/>
              </p:ext>
            </p:extLst>
          </p:nvPr>
        </p:nvGraphicFramePr>
        <p:xfrm>
          <a:off x="4133088" y="836718"/>
          <a:ext cx="3433314" cy="5874225"/>
        </p:xfrm>
        <a:graphic>
          <a:graphicData uri="http://schemas.openxmlformats.org/drawingml/2006/table">
            <a:tbl>
              <a:tblPr rtl="1"/>
              <a:tblGrid>
                <a:gridCol w="3433314">
                  <a:extLst>
                    <a:ext uri="{9D8B030D-6E8A-4147-A177-3AD203B41FA5}">
                      <a16:colId xmlns:a16="http://schemas.microsoft.com/office/drawing/2014/main" val="2879660672"/>
                    </a:ext>
                  </a:extLst>
                </a:gridCol>
              </a:tblGrid>
              <a:tr h="13282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גד"ש וירקות שטח פתוח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17189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בצל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29598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דלעת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72512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חימצה שלחין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745845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חציל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6621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מלון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58226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אבטיח סידלס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397012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קישוא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0075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שום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31401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תירס תחמיץ (מספוא)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092221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חממות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58108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מלפפון לשוק טרי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48700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עגבניות אשכולות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68899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עגבניות שרי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63064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פלפל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078168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תבלינים (רוקולה)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579008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מיוחדים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725301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אננס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50403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פטריות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85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קנאביס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25318"/>
                  </a:ext>
                </a:extLst>
              </a:tr>
              <a:tr h="10270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תות שדה</a:t>
                      </a:r>
                    </a:p>
                  </a:txBody>
                  <a:tcPr marL="5405" marR="5405" marT="54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09954"/>
                  </a:ext>
                </a:extLst>
              </a:tr>
            </a:tbl>
          </a:graphicData>
        </a:graphic>
      </p:graphicFrame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2943A787-91B6-431B-A744-ACEFAB84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13843"/>
              </p:ext>
            </p:extLst>
          </p:nvPr>
        </p:nvGraphicFramePr>
        <p:xfrm>
          <a:off x="584450" y="836718"/>
          <a:ext cx="2843784" cy="1419225"/>
        </p:xfrm>
        <a:graphic>
          <a:graphicData uri="http://schemas.openxmlformats.org/drawingml/2006/table">
            <a:tbl>
              <a:tblPr rtl="1"/>
              <a:tblGrid>
                <a:gridCol w="2843784">
                  <a:extLst>
                    <a:ext uri="{9D8B030D-6E8A-4147-A177-3AD203B41FA5}">
                      <a16:colId xmlns:a16="http://schemas.microsoft.com/office/drawing/2014/main" val="390814800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נפסלו מחוסר התאמה אקלימית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948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אבוקדו*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38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בננות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98342"/>
                  </a:ext>
                </a:extLst>
              </a:tr>
              <a:tr h="20259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רימון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223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חסה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85147"/>
                  </a:ext>
                </a:extLst>
              </a:tr>
            </a:tbl>
          </a:graphicData>
        </a:graphic>
      </p:graphicFrame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81A193B-F260-40E3-B50C-2F7B699EE75D}"/>
              </a:ext>
            </a:extLst>
          </p:cNvPr>
          <p:cNvSpPr txBox="1"/>
          <p:nvPr/>
        </p:nvSpPr>
        <p:spPr>
          <a:xfrm>
            <a:off x="8271256" y="957567"/>
            <a:ext cx="350011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הנחת היסוד לתכנון הינה שגידול התמרים הופך פחות רווחי וצריך לגוון את תמהיל הגידולים במגילות.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7F35A75-F551-413A-8EC1-01F4E535903D}"/>
              </a:ext>
            </a:extLst>
          </p:cNvPr>
          <p:cNvSpPr txBox="1"/>
          <p:nvPr/>
        </p:nvSpPr>
        <p:spPr>
          <a:xfrm>
            <a:off x="584450" y="2396971"/>
            <a:ext cx="2843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* הזנים המוכרים לא מתאימים. יתכן שבעתיד יפתחו זנים חדשים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123A24B3-24A7-4E66-8555-8436DC1D8D59}"/>
              </a:ext>
            </a:extLst>
          </p:cNvPr>
          <p:cNvSpPr txBox="1"/>
          <p:nvPr/>
        </p:nvSpPr>
        <p:spPr>
          <a:xfrm>
            <a:off x="280543" y="3312165"/>
            <a:ext cx="350011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400" b="1" dirty="0"/>
              <a:t>יש הרבה מאוד אפשרויות לגידולים חקלאיים מתאימים לאזור מגילות!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8D19CF6-F561-4C5B-BCD3-8C473BA6C6FE}"/>
              </a:ext>
            </a:extLst>
          </p:cNvPr>
          <p:cNvSpPr/>
          <p:nvPr/>
        </p:nvSpPr>
        <p:spPr>
          <a:xfrm>
            <a:off x="5070765" y="242419"/>
            <a:ext cx="7121236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בדיקת גידולים חקלאיים בשטחים עתידיים: גידולים שנבדקו</a:t>
            </a:r>
          </a:p>
        </p:txBody>
      </p:sp>
    </p:spTree>
    <p:extLst>
      <p:ext uri="{BB962C8B-B14F-4D97-AF65-F5344CB8AC3E}">
        <p14:creationId xmlns:p14="http://schemas.microsoft.com/office/powerpoint/2010/main" val="295833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9870F158-5487-44E9-8691-3EEDF1CDEBF7}"/>
              </a:ext>
            </a:extLst>
          </p:cNvPr>
          <p:cNvSpPr/>
          <p:nvPr/>
        </p:nvSpPr>
        <p:spPr>
          <a:xfrm>
            <a:off x="5070765" y="242419"/>
            <a:ext cx="7121236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בדיקת גידולים חקלאיים בשטחים עתידיים: שיקולים לניתוח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9014C6C-D6FC-4BF7-BFDD-86F33B58A71C}"/>
              </a:ext>
            </a:extLst>
          </p:cNvPr>
          <p:cNvSpPr txBox="1"/>
          <p:nvPr/>
        </p:nvSpPr>
        <p:spPr>
          <a:xfrm>
            <a:off x="7031736" y="685800"/>
            <a:ext cx="4581144" cy="61702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פוטנציאל הגידול בתנאים המקומיים 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אקלים - ניסיון באזור מבחינה מסחרית / במו"פ אזורי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מים איכות (מליחים / </a:t>
            </a:r>
            <a:r>
              <a:rPr lang="he-IL" sz="1800" b="1" i="1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קולחין</a:t>
            </a: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באיכות נמוכה)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מים כמות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קרקע מליחה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מיקום גיאוגרפי מתאים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הביקוש לגידול המוצע: 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שוק מקומי 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יצוא (תחת המגבלות הקיימות)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מגמה נוכחית באזור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רווחיות צפויה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עתירות עבודה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השקעה נדרשת, תלות ביזמים ומשקיעים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מגמות במחירים, תחרות, סיכונים מיוחדים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שיווק, עיבוד ואריזה</a:t>
            </a:r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בתי אריזה ועיבוד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השפעות סביבתיות של הגידול 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כלים מיוחדים לקידום הגידול 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Bef>
                <a:spcPts val="200"/>
              </a:spcBef>
            </a:pPr>
            <a:r>
              <a:rPr lang="he-IL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המלצות והערות מיוחדות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C3FFB3B-705F-4904-8427-F3EEF54706C5}"/>
              </a:ext>
            </a:extLst>
          </p:cNvPr>
          <p:cNvSpPr txBox="1"/>
          <p:nvPr/>
        </p:nvSpPr>
        <p:spPr>
          <a:xfrm>
            <a:off x="676035" y="5754863"/>
            <a:ext cx="42976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את הניתוח יש לעדכן כל 2-3 שנים, כי רווחיות הגידולים משתנה לאורך זמן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634D903-BC7F-4F4D-B250-86A1EF6DC123}"/>
              </a:ext>
            </a:extLst>
          </p:cNvPr>
          <p:cNvSpPr txBox="1"/>
          <p:nvPr/>
        </p:nvSpPr>
        <p:spPr>
          <a:xfrm>
            <a:off x="690060" y="3004263"/>
            <a:ext cx="429768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הניתוח נערך לפי המקורות הבאים:</a:t>
            </a:r>
          </a:p>
          <a:p>
            <a:pPr marL="285750" indent="-285750">
              <a:buFontTx/>
              <a:buChar char="-"/>
            </a:pPr>
            <a:r>
              <a:rPr lang="he-IL" dirty="0"/>
              <a:t>מים: הכמות הנדרשת באזור מגילות, נתוני מו"פ הבקעה.</a:t>
            </a:r>
          </a:p>
          <a:p>
            <a:pPr marL="285750" indent="-285750">
              <a:buFontTx/>
              <a:buChar char="-"/>
            </a:pPr>
            <a:r>
              <a:rPr lang="he-IL" dirty="0"/>
              <a:t>רווחיות והשקעות נדרשות: על פי תחשיבים סטנדרטיים של משרד החקלאות. יתכן צורך בהתאמה לתנאי אזור מגילות.</a:t>
            </a:r>
          </a:p>
          <a:p>
            <a:pPr marL="285750" indent="-285750">
              <a:buFontTx/>
              <a:buChar char="-"/>
            </a:pPr>
            <a:r>
              <a:rPr lang="he-IL" dirty="0"/>
              <a:t>בגידולים הנדרשים למים שפירים – הרווחיות מחושבת בהתייחס למחיר של מים שפירים. 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F9E6185-C749-452F-BE60-30936C096B80}"/>
              </a:ext>
            </a:extLst>
          </p:cNvPr>
          <p:cNvSpPr txBox="1"/>
          <p:nvPr/>
        </p:nvSpPr>
        <p:spPr>
          <a:xfrm>
            <a:off x="690060" y="930771"/>
            <a:ext cx="4297680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sz="2000" b="1" dirty="0"/>
              <a:t>נערך ספר של ניתוח הגידולים, ובו "כרטיס" לכל גידול עם פירוט הפרמטרים השונים</a:t>
            </a:r>
          </a:p>
          <a:p>
            <a:r>
              <a:rPr lang="he-IL" sz="2000" b="1" dirty="0"/>
              <a:t>הספר זמין לחקלאי מגילות, לטובת שיקול דעת לאיזה גידולים להיכנס </a:t>
            </a:r>
          </a:p>
        </p:txBody>
      </p:sp>
    </p:spTree>
    <p:extLst>
      <p:ext uri="{BB962C8B-B14F-4D97-AF65-F5344CB8AC3E}">
        <p14:creationId xmlns:p14="http://schemas.microsoft.com/office/powerpoint/2010/main" val="258404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8CAABDD2-1D0A-4C74-BFB5-D6A2DAE2A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808" y="665285"/>
            <a:ext cx="6968969" cy="462638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0848D5E-3C1D-4775-AA55-2B33DB08E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3" y="870010"/>
            <a:ext cx="8628493" cy="596579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E3EFC646-2FD3-4EC2-826D-45CAE5B41739}"/>
              </a:ext>
            </a:extLst>
          </p:cNvPr>
          <p:cNvSpPr/>
          <p:nvPr/>
        </p:nvSpPr>
        <p:spPr>
          <a:xfrm>
            <a:off x="5070765" y="242419"/>
            <a:ext cx="7121236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בדיקת גידולים חקלאיים: ספר כרטיסי גידולים</a:t>
            </a:r>
          </a:p>
        </p:txBody>
      </p:sp>
    </p:spTree>
    <p:extLst>
      <p:ext uri="{BB962C8B-B14F-4D97-AF65-F5344CB8AC3E}">
        <p14:creationId xmlns:p14="http://schemas.microsoft.com/office/powerpoint/2010/main" val="11172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9F103F82-8809-4EE0-9BEC-F24C992B2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58089"/>
              </p:ext>
            </p:extLst>
          </p:nvPr>
        </p:nvGraphicFramePr>
        <p:xfrm>
          <a:off x="1256569" y="665286"/>
          <a:ext cx="1610804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10804">
                  <a:extLst>
                    <a:ext uri="{9D8B030D-6E8A-4147-A177-3AD203B41FA5}">
                      <a16:colId xmlns:a16="http://schemas.microsoft.com/office/drawing/2014/main" val="633197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solidFill>
                            <a:schemeClr val="tx1"/>
                          </a:solidFill>
                        </a:rPr>
                        <a:t>דירוג מיטבי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62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solidFill>
                            <a:schemeClr val="tx1"/>
                          </a:solidFill>
                        </a:rPr>
                        <a:t>דירוג בינוני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88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0" dirty="0">
                          <a:solidFill>
                            <a:schemeClr val="tx1"/>
                          </a:solidFill>
                        </a:rPr>
                        <a:t>דירוג פחות טוב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99764"/>
                  </a:ext>
                </a:extLst>
              </a:tr>
            </a:tbl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:a16="http://schemas.microsoft.com/office/drawing/2014/main" id="{0C8F064B-32F3-484C-938E-C1D412FC1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579" y="643975"/>
            <a:ext cx="8184795" cy="6214025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AF6AEE3-49E1-459E-B855-E45B095F9866}"/>
              </a:ext>
            </a:extLst>
          </p:cNvPr>
          <p:cNvSpPr/>
          <p:nvPr/>
        </p:nvSpPr>
        <p:spPr>
          <a:xfrm>
            <a:off x="4110182" y="221108"/>
            <a:ext cx="8081819" cy="351547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ניתוח גידולים חקלאיים אפשריים בשטחים עתידיים: פירוט הנתונים</a:t>
            </a:r>
          </a:p>
        </p:txBody>
      </p:sp>
    </p:spTree>
    <p:extLst>
      <p:ext uri="{BB962C8B-B14F-4D97-AF65-F5344CB8AC3E}">
        <p14:creationId xmlns:p14="http://schemas.microsoft.com/office/powerpoint/2010/main" val="118315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99E0106-E04F-4DA5-B42F-98D1E8198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55" y="843952"/>
            <a:ext cx="10179012" cy="5530215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9954FD70-221F-4E4F-B628-30429B438527}"/>
              </a:ext>
            </a:extLst>
          </p:cNvPr>
          <p:cNvSpPr/>
          <p:nvPr/>
        </p:nvSpPr>
        <p:spPr>
          <a:xfrm>
            <a:off x="414527" y="727970"/>
            <a:ext cx="11211415" cy="392393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3A8FC72-67F7-4435-9006-7523D8D2B282}"/>
              </a:ext>
            </a:extLst>
          </p:cNvPr>
          <p:cNvSpPr txBox="1"/>
          <p:nvPr/>
        </p:nvSpPr>
        <p:spPr>
          <a:xfrm>
            <a:off x="612559" y="6214369"/>
            <a:ext cx="10830758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ישנם כ-20 גידולים חקלאיים רווחיים ומומלצים לקידום באזור מגילות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FEC4D12-6B3A-47D7-80BF-D36316CD2794}"/>
              </a:ext>
            </a:extLst>
          </p:cNvPr>
          <p:cNvSpPr/>
          <p:nvPr/>
        </p:nvSpPr>
        <p:spPr>
          <a:xfrm>
            <a:off x="4110182" y="221108"/>
            <a:ext cx="8081819" cy="351547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ניתוח גידולים חקלאיים אפשריים בשטחים עתידיים: פירוט הנתונים</a:t>
            </a:r>
          </a:p>
        </p:txBody>
      </p:sp>
    </p:spTree>
    <p:extLst>
      <p:ext uri="{BB962C8B-B14F-4D97-AF65-F5344CB8AC3E}">
        <p14:creationId xmlns:p14="http://schemas.microsoft.com/office/powerpoint/2010/main" val="9322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A57E74B-5EBE-40EA-B1F5-19509DE7D9A8}"/>
              </a:ext>
            </a:extLst>
          </p:cNvPr>
          <p:cNvSpPr txBox="1"/>
          <p:nvPr/>
        </p:nvSpPr>
        <p:spPr>
          <a:xfrm>
            <a:off x="5636904" y="1464815"/>
            <a:ext cx="6134054" cy="24468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הרחבת תמהיל הגידולים תלויה במידה רבה באיכות המים: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מרבית הגידולים הרווחיים והמתאימים לאזור </a:t>
            </a:r>
            <a:r>
              <a:rPr lang="he-IL" b="1" dirty="0"/>
              <a:t>זקוקים למים שפירים או </a:t>
            </a:r>
            <a:r>
              <a:rPr lang="he-IL" b="1" dirty="0" err="1"/>
              <a:t>קולחין</a:t>
            </a:r>
            <a:r>
              <a:rPr lang="he-IL" b="1" dirty="0"/>
              <a:t> בטיהור שלישוני ורמת מליחות נמוכה.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ניתן</a:t>
            </a:r>
            <a:r>
              <a:rPr lang="he-IL" b="1" dirty="0"/>
              <a:t> להתפיל מים במערכות משקיות קטנות בעלות נמוכה.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טיהור </a:t>
            </a:r>
            <a:r>
              <a:rPr lang="he-IL" b="1" dirty="0" err="1"/>
              <a:t>קולחין</a:t>
            </a:r>
            <a:r>
              <a:rPr lang="he-IL" b="1" dirty="0"/>
              <a:t> לרמה שלישונית דורש מערכת מרכזית, אך ניתן להפעיל אותו על חלק מוגדר </a:t>
            </a:r>
            <a:r>
              <a:rPr lang="he-IL" b="1" dirty="0" err="1"/>
              <a:t>מהקולחין</a:t>
            </a:r>
            <a:r>
              <a:rPr lang="he-IL" b="1" dirty="0"/>
              <a:t>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A4DB352-8A87-44E0-B55F-7C63B131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8" y="104967"/>
            <a:ext cx="3673899" cy="6588796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6974A700-5BEB-4FE8-AF4E-4E9A4F36A962}"/>
              </a:ext>
            </a:extLst>
          </p:cNvPr>
          <p:cNvGrpSpPr/>
          <p:nvPr/>
        </p:nvGrpSpPr>
        <p:grpSpPr>
          <a:xfrm>
            <a:off x="8751849" y="6338873"/>
            <a:ext cx="3097166" cy="513960"/>
            <a:chOff x="8751849" y="6338873"/>
            <a:chExt cx="3097166" cy="513960"/>
          </a:xfrm>
        </p:grpSpPr>
        <p:pic>
          <p:nvPicPr>
            <p:cNvPr id="6" name="תמונה 0" descr="עץ סרוק 001.jpg">
              <a:extLst>
                <a:ext uri="{FF2B5EF4-FFF2-40B4-BE49-F238E27FC236}">
                  <a16:creationId xmlns:a16="http://schemas.microsoft.com/office/drawing/2014/main" id="{F4A657DB-4AF8-43DF-96E9-54AD93123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7D431688-F4EE-4BF9-8B3C-2F4E02289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FAB8F25F-DCF7-48A0-90DD-F41774510028}"/>
              </a:ext>
            </a:extLst>
          </p:cNvPr>
          <p:cNvSpPr/>
          <p:nvPr/>
        </p:nvSpPr>
        <p:spPr>
          <a:xfrm>
            <a:off x="5636904" y="221108"/>
            <a:ext cx="6555097" cy="1035037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חלופות פיתוח</a:t>
            </a:r>
          </a:p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תנאי עיקרי: אפיון המים לחקלאות</a:t>
            </a:r>
          </a:p>
        </p:txBody>
      </p:sp>
    </p:spTree>
    <p:extLst>
      <p:ext uri="{BB962C8B-B14F-4D97-AF65-F5344CB8AC3E}">
        <p14:creationId xmlns:p14="http://schemas.microsoft.com/office/powerpoint/2010/main" val="33521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>
            <a:extLst>
              <a:ext uri="{FF2B5EF4-FFF2-40B4-BE49-F238E27FC236}">
                <a16:creationId xmlns:a16="http://schemas.microsoft.com/office/drawing/2014/main" id="{75ECDEB8-B79A-47C3-9641-4B6EBD328CBB}"/>
              </a:ext>
            </a:extLst>
          </p:cNvPr>
          <p:cNvSpPr/>
          <p:nvPr/>
        </p:nvSpPr>
        <p:spPr>
          <a:xfrm>
            <a:off x="5070765" y="242419"/>
            <a:ext cx="7121236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מים לחקלאות: נקודות לחשיבה - מליחים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3154B74-AC2D-49FD-9221-1A1A500771C7}"/>
              </a:ext>
            </a:extLst>
          </p:cNvPr>
          <p:cNvSpPr txBox="1"/>
          <p:nvPr/>
        </p:nvSpPr>
        <p:spPr>
          <a:xfrm>
            <a:off x="5637320" y="914400"/>
            <a:ext cx="6134054" cy="4847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ניתן</a:t>
            </a:r>
            <a:r>
              <a:rPr lang="he-IL" b="1" dirty="0"/>
              <a:t> להתפיל מים במערכות משקיות קטנות בעלות נמוכה: </a:t>
            </a:r>
            <a:r>
              <a:rPr lang="he-IL" dirty="0"/>
              <a:t>40,000-85,000 ₪ להקמה, עלות הפעלה נמוכה (חשמל בשעות שפל).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חלופות לחשיבה: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חלופה 1- המשך המצב הקיים: </a:t>
            </a:r>
            <a:r>
              <a:rPr lang="he-IL" dirty="0"/>
              <a:t>הקצאה של כ-3 </a:t>
            </a:r>
            <a:r>
              <a:rPr lang="he-IL" dirty="0" err="1"/>
              <a:t>מלמ"ק</a:t>
            </a:r>
            <a:r>
              <a:rPr lang="he-IL" dirty="0"/>
              <a:t> מים מליחים מעינות צוקים. לא צפויה תוספת עתידית של מים מליחים.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המים מובאים בקו הולכה סמוך לדרך 90 אל מאגר אוג, ומעורבבים עם קולחים להפחתת מליחות.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התוצאה: </a:t>
            </a:r>
            <a:r>
              <a:rPr lang="he-IL" dirty="0" err="1"/>
              <a:t>קולחין</a:t>
            </a:r>
            <a:r>
              <a:rPr lang="he-IL" dirty="0"/>
              <a:t> ברמה שניונית או פחות, מתאימים ל5-6 גידולים בלבד.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חלופה 2- התפלה מקומית להשגת מים שפירים: </a:t>
            </a:r>
            <a:r>
              <a:rPr lang="he-IL" dirty="0"/>
              <a:t>הפרדת המים המליחים לאורך קו ההולכה או לפני הגעתם למאגר, והתפלה מקומית, להשגת מים שפירים המתאימים למגוון רחב של גידולים.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2E9AFEAA-40D2-4005-8DDC-45FC1AE663BC}"/>
              </a:ext>
            </a:extLst>
          </p:cNvPr>
          <p:cNvGrpSpPr/>
          <p:nvPr/>
        </p:nvGrpSpPr>
        <p:grpSpPr>
          <a:xfrm>
            <a:off x="30557" y="23853"/>
            <a:ext cx="4830905" cy="2970258"/>
            <a:chOff x="30557" y="23853"/>
            <a:chExt cx="4830905" cy="2970258"/>
          </a:xfrm>
        </p:grpSpPr>
        <p:grpSp>
          <p:nvGrpSpPr>
            <p:cNvPr id="13" name="קבוצה 12">
              <a:extLst>
                <a:ext uri="{FF2B5EF4-FFF2-40B4-BE49-F238E27FC236}">
                  <a16:creationId xmlns:a16="http://schemas.microsoft.com/office/drawing/2014/main" id="{16846D58-B46C-4D85-AFCD-72BD5FAD153D}"/>
                </a:ext>
              </a:extLst>
            </p:cNvPr>
            <p:cNvGrpSpPr/>
            <p:nvPr/>
          </p:nvGrpSpPr>
          <p:grpSpPr>
            <a:xfrm>
              <a:off x="30557" y="23853"/>
              <a:ext cx="4830905" cy="2970258"/>
              <a:chOff x="85692" y="265176"/>
              <a:chExt cx="4830905" cy="2970258"/>
            </a:xfrm>
          </p:grpSpPr>
          <p:pic>
            <p:nvPicPr>
              <p:cNvPr id="7" name="תמונה 6">
                <a:extLst>
                  <a:ext uri="{FF2B5EF4-FFF2-40B4-BE49-F238E27FC236}">
                    <a16:creationId xmlns:a16="http://schemas.microsoft.com/office/drawing/2014/main" id="{D8F20633-8371-456C-8149-B4DE47BC6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692" y="265176"/>
                <a:ext cx="4830905" cy="2970258"/>
              </a:xfrm>
              <a:prstGeom prst="rect">
                <a:avLst/>
              </a:prstGeom>
            </p:spPr>
          </p:pic>
          <p:sp>
            <p:nvSpPr>
              <p:cNvPr id="9" name="צורה חופשית: צורה 8">
                <a:extLst>
                  <a:ext uri="{FF2B5EF4-FFF2-40B4-BE49-F238E27FC236}">
                    <a16:creationId xmlns:a16="http://schemas.microsoft.com/office/drawing/2014/main" id="{A10D901C-C0A4-423E-B310-C8EA58DA7A58}"/>
                  </a:ext>
                </a:extLst>
              </p:cNvPr>
              <p:cNvSpPr/>
              <p:nvPr/>
            </p:nvSpPr>
            <p:spPr>
              <a:xfrm>
                <a:off x="2324847" y="609081"/>
                <a:ext cx="899953" cy="2385131"/>
              </a:xfrm>
              <a:custGeom>
                <a:avLst/>
                <a:gdLst>
                  <a:gd name="connsiteX0" fmla="*/ 669365 w 729129"/>
                  <a:gd name="connsiteY0" fmla="*/ 0 h 1709271"/>
                  <a:gd name="connsiteX1" fmla="*/ 543859 w 729129"/>
                  <a:gd name="connsiteY1" fmla="*/ 71718 h 1709271"/>
                  <a:gd name="connsiteX2" fmla="*/ 729129 w 729129"/>
                  <a:gd name="connsiteY2" fmla="*/ 502024 h 1709271"/>
                  <a:gd name="connsiteX3" fmla="*/ 424329 w 729129"/>
                  <a:gd name="connsiteY3" fmla="*/ 711200 h 1709271"/>
                  <a:gd name="connsiteX4" fmla="*/ 436282 w 729129"/>
                  <a:gd name="connsiteY4" fmla="*/ 764988 h 1709271"/>
                  <a:gd name="connsiteX5" fmla="*/ 340659 w 729129"/>
                  <a:gd name="connsiteY5" fmla="*/ 818777 h 1709271"/>
                  <a:gd name="connsiteX6" fmla="*/ 424329 w 729129"/>
                  <a:gd name="connsiteY6" fmla="*/ 926353 h 1709271"/>
                  <a:gd name="connsiteX7" fmla="*/ 197224 w 729129"/>
                  <a:gd name="connsiteY7" fmla="*/ 1255059 h 1709271"/>
                  <a:gd name="connsiteX8" fmla="*/ 95624 w 729129"/>
                  <a:gd name="connsiteY8" fmla="*/ 1314824 h 1709271"/>
                  <a:gd name="connsiteX9" fmla="*/ 0 w 729129"/>
                  <a:gd name="connsiteY9" fmla="*/ 1518024 h 1709271"/>
                  <a:gd name="connsiteX10" fmla="*/ 0 w 729129"/>
                  <a:gd name="connsiteY10" fmla="*/ 1709271 h 1709271"/>
                  <a:gd name="connsiteX0" fmla="*/ 669365 w 729129"/>
                  <a:gd name="connsiteY0" fmla="*/ 0 h 1709271"/>
                  <a:gd name="connsiteX1" fmla="*/ 696125 w 729129"/>
                  <a:gd name="connsiteY1" fmla="*/ 21857 h 1709271"/>
                  <a:gd name="connsiteX2" fmla="*/ 543859 w 729129"/>
                  <a:gd name="connsiteY2" fmla="*/ 71718 h 1709271"/>
                  <a:gd name="connsiteX3" fmla="*/ 729129 w 729129"/>
                  <a:gd name="connsiteY3" fmla="*/ 502024 h 1709271"/>
                  <a:gd name="connsiteX4" fmla="*/ 424329 w 729129"/>
                  <a:gd name="connsiteY4" fmla="*/ 711200 h 1709271"/>
                  <a:gd name="connsiteX5" fmla="*/ 436282 w 729129"/>
                  <a:gd name="connsiteY5" fmla="*/ 764988 h 1709271"/>
                  <a:gd name="connsiteX6" fmla="*/ 340659 w 729129"/>
                  <a:gd name="connsiteY6" fmla="*/ 818777 h 1709271"/>
                  <a:gd name="connsiteX7" fmla="*/ 424329 w 729129"/>
                  <a:gd name="connsiteY7" fmla="*/ 926353 h 1709271"/>
                  <a:gd name="connsiteX8" fmla="*/ 197224 w 729129"/>
                  <a:gd name="connsiteY8" fmla="*/ 1255059 h 1709271"/>
                  <a:gd name="connsiteX9" fmla="*/ 95624 w 729129"/>
                  <a:gd name="connsiteY9" fmla="*/ 1314824 h 1709271"/>
                  <a:gd name="connsiteX10" fmla="*/ 0 w 729129"/>
                  <a:gd name="connsiteY10" fmla="*/ 1518024 h 1709271"/>
                  <a:gd name="connsiteX11" fmla="*/ 0 w 729129"/>
                  <a:gd name="connsiteY11" fmla="*/ 1709271 h 1709271"/>
                  <a:gd name="connsiteX0" fmla="*/ 669365 w 910810"/>
                  <a:gd name="connsiteY0" fmla="*/ 638101 h 2347372"/>
                  <a:gd name="connsiteX1" fmla="*/ 910810 w 910810"/>
                  <a:gd name="connsiteY1" fmla="*/ 0 h 2347372"/>
                  <a:gd name="connsiteX2" fmla="*/ 543859 w 910810"/>
                  <a:gd name="connsiteY2" fmla="*/ 709819 h 2347372"/>
                  <a:gd name="connsiteX3" fmla="*/ 729129 w 910810"/>
                  <a:gd name="connsiteY3" fmla="*/ 1140125 h 2347372"/>
                  <a:gd name="connsiteX4" fmla="*/ 424329 w 910810"/>
                  <a:gd name="connsiteY4" fmla="*/ 1349301 h 2347372"/>
                  <a:gd name="connsiteX5" fmla="*/ 436282 w 910810"/>
                  <a:gd name="connsiteY5" fmla="*/ 1403089 h 2347372"/>
                  <a:gd name="connsiteX6" fmla="*/ 340659 w 910810"/>
                  <a:gd name="connsiteY6" fmla="*/ 1456878 h 2347372"/>
                  <a:gd name="connsiteX7" fmla="*/ 424329 w 910810"/>
                  <a:gd name="connsiteY7" fmla="*/ 1564454 h 2347372"/>
                  <a:gd name="connsiteX8" fmla="*/ 197224 w 910810"/>
                  <a:gd name="connsiteY8" fmla="*/ 1893160 h 2347372"/>
                  <a:gd name="connsiteX9" fmla="*/ 95624 w 910810"/>
                  <a:gd name="connsiteY9" fmla="*/ 1952925 h 2347372"/>
                  <a:gd name="connsiteX10" fmla="*/ 0 w 910810"/>
                  <a:gd name="connsiteY10" fmla="*/ 2156125 h 2347372"/>
                  <a:gd name="connsiteX11" fmla="*/ 0 w 910810"/>
                  <a:gd name="connsiteY11" fmla="*/ 2347372 h 2347372"/>
                  <a:gd name="connsiteX0" fmla="*/ 1066930 w 1066930"/>
                  <a:gd name="connsiteY0" fmla="*/ 49705 h 2347372"/>
                  <a:gd name="connsiteX1" fmla="*/ 910810 w 1066930"/>
                  <a:gd name="connsiteY1" fmla="*/ 0 h 2347372"/>
                  <a:gd name="connsiteX2" fmla="*/ 543859 w 1066930"/>
                  <a:gd name="connsiteY2" fmla="*/ 709819 h 2347372"/>
                  <a:gd name="connsiteX3" fmla="*/ 729129 w 1066930"/>
                  <a:gd name="connsiteY3" fmla="*/ 1140125 h 2347372"/>
                  <a:gd name="connsiteX4" fmla="*/ 424329 w 1066930"/>
                  <a:gd name="connsiteY4" fmla="*/ 1349301 h 2347372"/>
                  <a:gd name="connsiteX5" fmla="*/ 436282 w 1066930"/>
                  <a:gd name="connsiteY5" fmla="*/ 1403089 h 2347372"/>
                  <a:gd name="connsiteX6" fmla="*/ 340659 w 1066930"/>
                  <a:gd name="connsiteY6" fmla="*/ 1456878 h 2347372"/>
                  <a:gd name="connsiteX7" fmla="*/ 424329 w 1066930"/>
                  <a:gd name="connsiteY7" fmla="*/ 1564454 h 2347372"/>
                  <a:gd name="connsiteX8" fmla="*/ 197224 w 1066930"/>
                  <a:gd name="connsiteY8" fmla="*/ 1893160 h 2347372"/>
                  <a:gd name="connsiteX9" fmla="*/ 95624 w 1066930"/>
                  <a:gd name="connsiteY9" fmla="*/ 1952925 h 2347372"/>
                  <a:gd name="connsiteX10" fmla="*/ 0 w 1066930"/>
                  <a:gd name="connsiteY10" fmla="*/ 2156125 h 2347372"/>
                  <a:gd name="connsiteX11" fmla="*/ 0 w 1066930"/>
                  <a:gd name="connsiteY11" fmla="*/ 2347372 h 2347372"/>
                  <a:gd name="connsiteX0" fmla="*/ 1066930 w 1066930"/>
                  <a:gd name="connsiteY0" fmla="*/ 0 h 2297667"/>
                  <a:gd name="connsiteX1" fmla="*/ 839248 w 1066930"/>
                  <a:gd name="connsiteY1" fmla="*/ 308104 h 2297667"/>
                  <a:gd name="connsiteX2" fmla="*/ 543859 w 1066930"/>
                  <a:gd name="connsiteY2" fmla="*/ 660114 h 2297667"/>
                  <a:gd name="connsiteX3" fmla="*/ 729129 w 1066930"/>
                  <a:gd name="connsiteY3" fmla="*/ 1090420 h 2297667"/>
                  <a:gd name="connsiteX4" fmla="*/ 424329 w 1066930"/>
                  <a:gd name="connsiteY4" fmla="*/ 1299596 h 2297667"/>
                  <a:gd name="connsiteX5" fmla="*/ 436282 w 1066930"/>
                  <a:gd name="connsiteY5" fmla="*/ 1353384 h 2297667"/>
                  <a:gd name="connsiteX6" fmla="*/ 340659 w 1066930"/>
                  <a:gd name="connsiteY6" fmla="*/ 1407173 h 2297667"/>
                  <a:gd name="connsiteX7" fmla="*/ 424329 w 1066930"/>
                  <a:gd name="connsiteY7" fmla="*/ 1514749 h 2297667"/>
                  <a:gd name="connsiteX8" fmla="*/ 197224 w 1066930"/>
                  <a:gd name="connsiteY8" fmla="*/ 1843455 h 2297667"/>
                  <a:gd name="connsiteX9" fmla="*/ 95624 w 1066930"/>
                  <a:gd name="connsiteY9" fmla="*/ 1903220 h 2297667"/>
                  <a:gd name="connsiteX10" fmla="*/ 0 w 1066930"/>
                  <a:gd name="connsiteY10" fmla="*/ 2106420 h 2297667"/>
                  <a:gd name="connsiteX11" fmla="*/ 0 w 1066930"/>
                  <a:gd name="connsiteY11" fmla="*/ 2297667 h 2297667"/>
                  <a:gd name="connsiteX0" fmla="*/ 899953 w 899953"/>
                  <a:gd name="connsiteY0" fmla="*/ 0 h 2385131"/>
                  <a:gd name="connsiteX1" fmla="*/ 839248 w 899953"/>
                  <a:gd name="connsiteY1" fmla="*/ 395568 h 2385131"/>
                  <a:gd name="connsiteX2" fmla="*/ 543859 w 899953"/>
                  <a:gd name="connsiteY2" fmla="*/ 747578 h 2385131"/>
                  <a:gd name="connsiteX3" fmla="*/ 729129 w 899953"/>
                  <a:gd name="connsiteY3" fmla="*/ 1177884 h 2385131"/>
                  <a:gd name="connsiteX4" fmla="*/ 424329 w 899953"/>
                  <a:gd name="connsiteY4" fmla="*/ 1387060 h 2385131"/>
                  <a:gd name="connsiteX5" fmla="*/ 436282 w 899953"/>
                  <a:gd name="connsiteY5" fmla="*/ 1440848 h 2385131"/>
                  <a:gd name="connsiteX6" fmla="*/ 340659 w 899953"/>
                  <a:gd name="connsiteY6" fmla="*/ 1494637 h 2385131"/>
                  <a:gd name="connsiteX7" fmla="*/ 424329 w 899953"/>
                  <a:gd name="connsiteY7" fmla="*/ 1602213 h 2385131"/>
                  <a:gd name="connsiteX8" fmla="*/ 197224 w 899953"/>
                  <a:gd name="connsiteY8" fmla="*/ 1930919 h 2385131"/>
                  <a:gd name="connsiteX9" fmla="*/ 95624 w 899953"/>
                  <a:gd name="connsiteY9" fmla="*/ 1990684 h 2385131"/>
                  <a:gd name="connsiteX10" fmla="*/ 0 w 899953"/>
                  <a:gd name="connsiteY10" fmla="*/ 2193884 h 2385131"/>
                  <a:gd name="connsiteX11" fmla="*/ 0 w 899953"/>
                  <a:gd name="connsiteY11" fmla="*/ 2385131 h 2385131"/>
                  <a:gd name="connsiteX0" fmla="*/ 899953 w 899953"/>
                  <a:gd name="connsiteY0" fmla="*/ 0 h 2385131"/>
                  <a:gd name="connsiteX1" fmla="*/ 823345 w 899953"/>
                  <a:gd name="connsiteY1" fmla="*/ 395568 h 2385131"/>
                  <a:gd name="connsiteX2" fmla="*/ 543859 w 899953"/>
                  <a:gd name="connsiteY2" fmla="*/ 747578 h 2385131"/>
                  <a:gd name="connsiteX3" fmla="*/ 729129 w 899953"/>
                  <a:gd name="connsiteY3" fmla="*/ 1177884 h 2385131"/>
                  <a:gd name="connsiteX4" fmla="*/ 424329 w 899953"/>
                  <a:gd name="connsiteY4" fmla="*/ 1387060 h 2385131"/>
                  <a:gd name="connsiteX5" fmla="*/ 436282 w 899953"/>
                  <a:gd name="connsiteY5" fmla="*/ 1440848 h 2385131"/>
                  <a:gd name="connsiteX6" fmla="*/ 340659 w 899953"/>
                  <a:gd name="connsiteY6" fmla="*/ 1494637 h 2385131"/>
                  <a:gd name="connsiteX7" fmla="*/ 424329 w 899953"/>
                  <a:gd name="connsiteY7" fmla="*/ 1602213 h 2385131"/>
                  <a:gd name="connsiteX8" fmla="*/ 197224 w 899953"/>
                  <a:gd name="connsiteY8" fmla="*/ 1930919 h 2385131"/>
                  <a:gd name="connsiteX9" fmla="*/ 95624 w 899953"/>
                  <a:gd name="connsiteY9" fmla="*/ 1990684 h 2385131"/>
                  <a:gd name="connsiteX10" fmla="*/ 0 w 899953"/>
                  <a:gd name="connsiteY10" fmla="*/ 2193884 h 2385131"/>
                  <a:gd name="connsiteX11" fmla="*/ 0 w 899953"/>
                  <a:gd name="connsiteY11" fmla="*/ 2385131 h 238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9953" h="2385131">
                    <a:moveTo>
                      <a:pt x="899953" y="0"/>
                    </a:moveTo>
                    <a:lnTo>
                      <a:pt x="823345" y="395568"/>
                    </a:lnTo>
                    <a:lnTo>
                      <a:pt x="543859" y="747578"/>
                    </a:lnTo>
                    <a:lnTo>
                      <a:pt x="729129" y="1177884"/>
                    </a:lnTo>
                    <a:lnTo>
                      <a:pt x="424329" y="1387060"/>
                    </a:lnTo>
                    <a:lnTo>
                      <a:pt x="436282" y="1440848"/>
                    </a:lnTo>
                    <a:lnTo>
                      <a:pt x="340659" y="1494637"/>
                    </a:lnTo>
                    <a:lnTo>
                      <a:pt x="424329" y="1602213"/>
                    </a:lnTo>
                    <a:lnTo>
                      <a:pt x="197224" y="1930919"/>
                    </a:lnTo>
                    <a:lnTo>
                      <a:pt x="95624" y="1990684"/>
                    </a:lnTo>
                    <a:lnTo>
                      <a:pt x="0" y="2193884"/>
                    </a:lnTo>
                    <a:lnTo>
                      <a:pt x="0" y="238513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87DFAA38-F18F-4FEF-8751-14D0CE9F734C}"/>
                  </a:ext>
                </a:extLst>
              </p:cNvPr>
              <p:cNvSpPr txBox="1"/>
              <p:nvPr/>
            </p:nvSpPr>
            <p:spPr>
              <a:xfrm>
                <a:off x="4065507" y="2345635"/>
                <a:ext cx="729129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400" dirty="0"/>
                  <a:t>קו מים מליחים</a:t>
                </a:r>
              </a:p>
            </p:txBody>
          </p:sp>
          <p:cxnSp>
            <p:nvCxnSpPr>
              <p:cNvPr id="12" name="מחבר חץ ישר 11">
                <a:extLst>
                  <a:ext uri="{FF2B5EF4-FFF2-40B4-BE49-F238E27FC236}">
                    <a16:creationId xmlns:a16="http://schemas.microsoft.com/office/drawing/2014/main" id="{A99CC560-3AFF-40DF-AF2D-3E91186E434C}"/>
                  </a:ext>
                </a:extLst>
              </p:cNvPr>
              <p:cNvCxnSpPr>
                <a:stCxn id="10" idx="1"/>
                <a:endCxn id="9" idx="6"/>
              </p:cNvCxnSpPr>
              <p:nvPr/>
            </p:nvCxnSpPr>
            <p:spPr>
              <a:xfrm flipH="1" flipV="1">
                <a:off x="2665506" y="2103718"/>
                <a:ext cx="1400001" cy="50352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7025C290-FD21-4607-9A58-A56262C633B9}"/>
                </a:ext>
              </a:extLst>
            </p:cNvPr>
            <p:cNvSpPr txBox="1"/>
            <p:nvPr/>
          </p:nvSpPr>
          <p:spPr>
            <a:xfrm>
              <a:off x="2130851" y="1508982"/>
              <a:ext cx="63031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200" dirty="0"/>
                <a:t>קליה</a:t>
              </a:r>
            </a:p>
          </p:txBody>
        </p:sp>
      </p:grp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6E89EC97-4C05-4030-B752-4C9BFA084E38}"/>
              </a:ext>
            </a:extLst>
          </p:cNvPr>
          <p:cNvSpPr txBox="1"/>
          <p:nvPr/>
        </p:nvSpPr>
        <p:spPr>
          <a:xfrm>
            <a:off x="3060102" y="5744399"/>
            <a:ext cx="180136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400" dirty="0"/>
              <a:t>שטחים חקלאיים בסמוך לקו מים מליחים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A4026A9E-38C5-4F9D-A2F3-FCCF0EBC20B1}"/>
              </a:ext>
            </a:extLst>
          </p:cNvPr>
          <p:cNvGrpSpPr/>
          <p:nvPr/>
        </p:nvGrpSpPr>
        <p:grpSpPr>
          <a:xfrm>
            <a:off x="8751849" y="6338873"/>
            <a:ext cx="3097166" cy="513960"/>
            <a:chOff x="8751849" y="6338873"/>
            <a:chExt cx="3097166" cy="513960"/>
          </a:xfrm>
        </p:grpSpPr>
        <p:pic>
          <p:nvPicPr>
            <p:cNvPr id="16" name="תמונה 0" descr="עץ סרוק 001.jpg">
              <a:extLst>
                <a:ext uri="{FF2B5EF4-FFF2-40B4-BE49-F238E27FC236}">
                  <a16:creationId xmlns:a16="http://schemas.microsoft.com/office/drawing/2014/main" id="{A4F6C2B6-37D1-4D33-90CA-8A15FE34D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8144C91E-CE52-4277-83CA-E8F118CE0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D963CB75-DC15-4FA4-A831-8B5CDC6643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4752"/>
            <a:ext cx="2916829" cy="3819471"/>
          </a:xfrm>
          <a:prstGeom prst="rect">
            <a:avLst/>
          </a:prstGeom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5CCE1FDA-0EEB-40FA-922D-15B41D9BC2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12526B0F-205F-4084-B7AA-EF81C2278F67}"/>
              </a:ext>
            </a:extLst>
          </p:cNvPr>
          <p:cNvSpPr/>
          <p:nvPr/>
        </p:nvSpPr>
        <p:spPr>
          <a:xfrm>
            <a:off x="5070765" y="242419"/>
            <a:ext cx="7121236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מים לחקלאות: נקודות לחשיבה - קולחין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3154B74-AC2D-49FD-9221-1A1A500771C7}"/>
              </a:ext>
            </a:extLst>
          </p:cNvPr>
          <p:cNvSpPr txBox="1"/>
          <p:nvPr/>
        </p:nvSpPr>
        <p:spPr>
          <a:xfrm>
            <a:off x="5637320" y="914400"/>
            <a:ext cx="6134054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חלופות לחשיבה: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חלופה 1- </a:t>
            </a:r>
            <a:r>
              <a:rPr lang="he-IL" b="1" dirty="0" err="1"/>
              <a:t>קולחין</a:t>
            </a:r>
            <a:r>
              <a:rPr lang="he-IL" b="1" dirty="0"/>
              <a:t> באיכות שניונית: </a:t>
            </a:r>
            <a:r>
              <a:rPr lang="he-IL" dirty="0"/>
              <a:t>אספקה קיימת של 7.5 </a:t>
            </a:r>
            <a:r>
              <a:rPr lang="he-IL" dirty="0" err="1"/>
              <a:t>מלמ"ק</a:t>
            </a:r>
            <a:r>
              <a:rPr lang="he-IL" dirty="0"/>
              <a:t> + תוספת עתידית של 7.5 </a:t>
            </a:r>
            <a:r>
              <a:rPr lang="he-IL" dirty="0" err="1"/>
              <a:t>מלמ"ק</a:t>
            </a:r>
            <a:r>
              <a:rPr lang="he-IL" dirty="0"/>
              <a:t> </a:t>
            </a:r>
            <a:r>
              <a:rPr lang="he-IL" dirty="0" err="1"/>
              <a:t>קולחין</a:t>
            </a:r>
            <a:r>
              <a:rPr lang="he-IL" dirty="0"/>
              <a:t> שניוני </a:t>
            </a:r>
            <a:r>
              <a:rPr lang="he-IL" dirty="0" err="1"/>
              <a:t>ממט"ש</a:t>
            </a:r>
            <a:r>
              <a:rPr lang="he-IL" dirty="0"/>
              <a:t> נבי מוסא. בהתאם </a:t>
            </a:r>
            <a:r>
              <a:rPr lang="he-IL" dirty="0" err="1"/>
              <a:t>לתכנית</a:t>
            </a:r>
            <a:r>
              <a:rPr lang="he-IL" dirty="0"/>
              <a:t> הנוכחית של מי תמר.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המשמעות: מים זולים שמתאימים ל5-6 גידולים בלבד.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חלופה 2- </a:t>
            </a:r>
            <a:r>
              <a:rPr lang="he-IL" b="1" dirty="0" err="1"/>
              <a:t>קולחין</a:t>
            </a:r>
            <a:r>
              <a:rPr lang="he-IL" b="1" dirty="0"/>
              <a:t> באיכות שלישונית: </a:t>
            </a:r>
            <a:r>
              <a:rPr lang="he-IL" dirty="0"/>
              <a:t>שדרוג </a:t>
            </a:r>
            <a:r>
              <a:rPr lang="he-IL" dirty="0" err="1"/>
              <a:t>מט"ש</a:t>
            </a:r>
            <a:r>
              <a:rPr lang="he-IL" dirty="0"/>
              <a:t> נבי מוסא, בהתאם למדיניות ארצית.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המשמעות: מים יקרים, שמתאימים למגוון רחב של גידולים.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חלופה 3- חלופה מעורבת - טיהור שלישוני של חלק מהמים</a:t>
            </a:r>
            <a:r>
              <a:rPr lang="he-IL" dirty="0"/>
              <a:t>: </a:t>
            </a:r>
            <a:r>
              <a:rPr lang="he-IL" dirty="0" err="1"/>
              <a:t>מט"ש</a:t>
            </a:r>
            <a:r>
              <a:rPr lang="he-IL" dirty="0"/>
              <a:t> נבי מוסא יספק </a:t>
            </a:r>
            <a:r>
              <a:rPr lang="he-IL" dirty="0" err="1"/>
              <a:t>קולחין</a:t>
            </a:r>
            <a:r>
              <a:rPr lang="he-IL" dirty="0"/>
              <a:t> ברמה שניונית. </a:t>
            </a:r>
            <a:r>
              <a:rPr lang="he-IL" dirty="0" err="1"/>
              <a:t>הקולחין</a:t>
            </a:r>
            <a:r>
              <a:rPr lang="he-IL" dirty="0"/>
              <a:t> יועברו למאגרי אוג. על אחד מהמאגרים יוקם מתקן לטיהור שלישוני של המים במאגר זה בלבד.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המשמעות: הגידולים שיכולים להשתמש </a:t>
            </a:r>
            <a:r>
              <a:rPr lang="he-IL" dirty="0" err="1"/>
              <a:t>בקולחין</a:t>
            </a:r>
            <a:r>
              <a:rPr lang="he-IL" dirty="0"/>
              <a:t> שניוניים (תמרים וכו') ימשיכו לקבל </a:t>
            </a:r>
            <a:r>
              <a:rPr lang="he-IL" dirty="0" err="1"/>
              <a:t>קולחין</a:t>
            </a:r>
            <a:r>
              <a:rPr lang="he-IL" dirty="0"/>
              <a:t> שניוני זול. בצידם ניתן יהיה לגדל גידולים נוספים שזקוקים </a:t>
            </a:r>
            <a:r>
              <a:rPr lang="he-IL" dirty="0" err="1"/>
              <a:t>לקולחין</a:t>
            </a:r>
            <a:r>
              <a:rPr lang="he-IL" dirty="0"/>
              <a:t> שלישוני ויכולים לשלם את מחירו.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90A0EE8-7FB3-46FD-AA96-0AB42C1D95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39" y="265176"/>
            <a:ext cx="4428876" cy="261598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DB4FDEB-D35D-4F17-9759-93123F06D862}"/>
              </a:ext>
            </a:extLst>
          </p:cNvPr>
          <p:cNvSpPr txBox="1"/>
          <p:nvPr/>
        </p:nvSpPr>
        <p:spPr>
          <a:xfrm>
            <a:off x="1359672" y="2564401"/>
            <a:ext cx="330774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/>
              <a:t>מט"ש</a:t>
            </a:r>
            <a:r>
              <a:rPr lang="he-IL" sz="1200" dirty="0"/>
              <a:t> נבי מוסא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C15910ED-41E9-47F9-8616-33B1EA551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39" y="2934031"/>
            <a:ext cx="4428876" cy="3873823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58BD49F-33A2-4FBC-950D-75CA246BF350}"/>
              </a:ext>
            </a:extLst>
          </p:cNvPr>
          <p:cNvSpPr txBox="1"/>
          <p:nvPr/>
        </p:nvSpPr>
        <p:spPr>
          <a:xfrm>
            <a:off x="1360996" y="5945030"/>
            <a:ext cx="330774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מאגרי אוג</a:t>
            </a:r>
          </a:p>
        </p:txBody>
      </p:sp>
    </p:spTree>
    <p:extLst>
      <p:ext uri="{BB962C8B-B14F-4D97-AF65-F5344CB8AC3E}">
        <p14:creationId xmlns:p14="http://schemas.microsoft.com/office/powerpoint/2010/main" val="31621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לבן 43">
            <a:extLst>
              <a:ext uri="{FF2B5EF4-FFF2-40B4-BE49-F238E27FC236}">
                <a16:creationId xmlns:a16="http://schemas.microsoft.com/office/drawing/2014/main" id="{E9B07C18-CA1D-4B70-AB11-66D8CBE06443}"/>
              </a:ext>
            </a:extLst>
          </p:cNvPr>
          <p:cNvSpPr/>
          <p:nvPr/>
        </p:nvSpPr>
        <p:spPr>
          <a:xfrm>
            <a:off x="6664331" y="242419"/>
            <a:ext cx="5527669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חלופות לפיתוח החקלאי – כמות ואיכות המים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8D97E5F-6F5B-42C4-B109-BBC5F856AAF6}"/>
              </a:ext>
            </a:extLst>
          </p:cNvPr>
          <p:cNvSpPr txBox="1"/>
          <p:nvPr/>
        </p:nvSpPr>
        <p:spPr>
          <a:xfrm>
            <a:off x="332792" y="6550223"/>
            <a:ext cx="1143858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/>
              <a:t>* לפי תמהיל גידולי מטעים רווחי. ניתן להגדיל את הקרקע המעובדת בגד"ש וירקות שטח פתוח, שצורכים מעט מים אך גם הרבה פחות רווחיים.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C1609C9-6DE6-47E6-94BE-9B3E09291003}"/>
              </a:ext>
            </a:extLst>
          </p:cNvPr>
          <p:cNvSpPr txBox="1"/>
          <p:nvPr/>
        </p:nvSpPr>
        <p:spPr>
          <a:xfrm>
            <a:off x="1561545" y="265176"/>
            <a:ext cx="51027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החלופות מתייחסות </a:t>
            </a:r>
            <a:r>
              <a:rPr lang="he-IL" sz="2000" b="1" dirty="0"/>
              <a:t>לתוספת</a:t>
            </a:r>
            <a:r>
              <a:rPr lang="he-IL" sz="2000" dirty="0"/>
              <a:t> מים וקרקע לחקלאות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FA1E10E-C721-40EE-9B0C-C7F1AAC805DD}"/>
              </a:ext>
            </a:extLst>
          </p:cNvPr>
          <p:cNvSpPr txBox="1"/>
          <p:nvPr/>
        </p:nvSpPr>
        <p:spPr>
          <a:xfrm>
            <a:off x="10776203" y="2067571"/>
            <a:ext cx="141579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תיאור החלופה</a:t>
            </a:r>
          </a:p>
          <a:p>
            <a:endParaRPr lang="he-IL" sz="1600" dirty="0"/>
          </a:p>
          <a:p>
            <a:endParaRPr lang="he-IL" sz="1600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AD8844D-A62B-40FA-9CD5-F9505CE7DC3F}"/>
              </a:ext>
            </a:extLst>
          </p:cNvPr>
          <p:cNvSpPr txBox="1"/>
          <p:nvPr/>
        </p:nvSpPr>
        <p:spPr>
          <a:xfrm>
            <a:off x="10776205" y="3704695"/>
            <a:ext cx="14157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sz="1600" dirty="0"/>
              <a:t>תוספת מים </a:t>
            </a:r>
            <a:r>
              <a:rPr lang="he-IL" sz="1200" dirty="0" err="1"/>
              <a:t>מלמ"ק</a:t>
            </a:r>
            <a:endParaRPr lang="he-IL" sz="120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439CDCD-1DBD-4DC3-A65A-FE7EC4998CBD}"/>
              </a:ext>
            </a:extLst>
          </p:cNvPr>
          <p:cNvSpPr txBox="1"/>
          <p:nvPr/>
        </p:nvSpPr>
        <p:spPr>
          <a:xfrm>
            <a:off x="10776204" y="4469988"/>
            <a:ext cx="141579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sz="1600" dirty="0"/>
              <a:t>תוספת קרקע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C445F048-2575-413D-A109-1F0C8090AB74}"/>
              </a:ext>
            </a:extLst>
          </p:cNvPr>
          <p:cNvSpPr txBox="1"/>
          <p:nvPr/>
        </p:nvSpPr>
        <p:spPr>
          <a:xfrm>
            <a:off x="10776204" y="5144282"/>
            <a:ext cx="141579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sz="1600" dirty="0"/>
              <a:t>הכנסות שנתיות</a:t>
            </a:r>
          </a:p>
          <a:p>
            <a:r>
              <a:rPr lang="he-IL" sz="1200" dirty="0"/>
              <a:t>רווח תפעולי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332D1844-5AF4-4A0E-B606-F27AAC515C1C}"/>
              </a:ext>
            </a:extLst>
          </p:cNvPr>
          <p:cNvSpPr txBox="1"/>
          <p:nvPr/>
        </p:nvSpPr>
        <p:spPr>
          <a:xfrm>
            <a:off x="10788643" y="5931163"/>
            <a:ext cx="141579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r>
              <a:rPr lang="he-IL" sz="1600" dirty="0"/>
              <a:t>השקעה נדרשת</a:t>
            </a:r>
            <a:endParaRPr lang="he-IL" sz="1200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A96E8FD-0B15-4733-986C-19BB656F5DF4}"/>
              </a:ext>
            </a:extLst>
          </p:cNvPr>
          <p:cNvGrpSpPr/>
          <p:nvPr/>
        </p:nvGrpSpPr>
        <p:grpSpPr>
          <a:xfrm>
            <a:off x="8304794" y="1436505"/>
            <a:ext cx="1796990" cy="4844268"/>
            <a:chOff x="8304794" y="1436505"/>
            <a:chExt cx="1796990" cy="4844268"/>
          </a:xfrm>
        </p:grpSpPr>
        <p:grpSp>
          <p:nvGrpSpPr>
            <p:cNvPr id="30" name="קבוצה 29">
              <a:extLst>
                <a:ext uri="{FF2B5EF4-FFF2-40B4-BE49-F238E27FC236}">
                  <a16:creationId xmlns:a16="http://schemas.microsoft.com/office/drawing/2014/main" id="{D325B437-7ABD-4B8D-A554-D2B4C91E8A94}"/>
                </a:ext>
              </a:extLst>
            </p:cNvPr>
            <p:cNvGrpSpPr/>
            <p:nvPr/>
          </p:nvGrpSpPr>
          <p:grpSpPr>
            <a:xfrm>
              <a:off x="8304794" y="1436505"/>
              <a:ext cx="1796990" cy="4262658"/>
              <a:chOff x="8651027" y="1669774"/>
              <a:chExt cx="1796990" cy="4262658"/>
            </a:xfrm>
          </p:grpSpPr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2A11490C-71C0-40BE-8DD9-8CEB0C2A8D0C}"/>
                  </a:ext>
                </a:extLst>
              </p:cNvPr>
              <p:cNvSpPr txBox="1"/>
              <p:nvPr/>
            </p:nvSpPr>
            <p:spPr>
              <a:xfrm>
                <a:off x="8651027" y="1669774"/>
                <a:ext cx="1789043" cy="36933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b="1" dirty="0">
                    <a:solidFill>
                      <a:schemeClr val="bg1"/>
                    </a:solidFill>
                  </a:rPr>
                  <a:t>חלופת מקסימום</a:t>
                </a:r>
              </a:p>
            </p:txBody>
          </p:sp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BE8FBCC6-0183-45F1-A47C-FE9331AEC3F8}"/>
                  </a:ext>
                </a:extLst>
              </p:cNvPr>
              <p:cNvSpPr txBox="1"/>
              <p:nvPr/>
            </p:nvSpPr>
            <p:spPr>
              <a:xfrm>
                <a:off x="8658974" y="2289979"/>
                <a:ext cx="1789043" cy="132343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600" dirty="0" err="1">
                    <a:solidFill>
                      <a:schemeClr val="bg1"/>
                    </a:solidFill>
                  </a:rPr>
                  <a:t>הקולחין</a:t>
                </a:r>
                <a:r>
                  <a:rPr lang="he-IL" sz="1600" dirty="0">
                    <a:solidFill>
                      <a:schemeClr val="bg1"/>
                    </a:solidFill>
                  </a:rPr>
                  <a:t> יטוהרו לרמה שלישונית ללא מלחים. תוספת שפירים לפי בקשת המועצה</a:t>
                </a:r>
              </a:p>
            </p:txBody>
          </p:sp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366A3ECB-0CE6-487E-8781-3AF53B424819}"/>
                  </a:ext>
                </a:extLst>
              </p:cNvPr>
              <p:cNvSpPr txBox="1"/>
              <p:nvPr/>
            </p:nvSpPr>
            <p:spPr>
              <a:xfrm>
                <a:off x="8651027" y="3915296"/>
                <a:ext cx="1789043" cy="58477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dirty="0">
                    <a:solidFill>
                      <a:schemeClr val="bg1"/>
                    </a:solidFill>
                  </a:rPr>
                  <a:t>5.5 שפירים + 7.5 </a:t>
                </a:r>
                <a:r>
                  <a:rPr lang="he-IL" sz="1600" dirty="0" err="1">
                    <a:solidFill>
                      <a:schemeClr val="bg1"/>
                    </a:solidFill>
                  </a:rPr>
                  <a:t>קולחין</a:t>
                </a:r>
                <a:r>
                  <a:rPr lang="he-IL" sz="1600" dirty="0">
                    <a:solidFill>
                      <a:schemeClr val="bg1"/>
                    </a:solidFill>
                  </a:rPr>
                  <a:t> </a:t>
                </a:r>
                <a:r>
                  <a:rPr lang="he-IL" sz="1600" b="1" dirty="0">
                    <a:solidFill>
                      <a:schemeClr val="bg1"/>
                    </a:solidFill>
                  </a:rPr>
                  <a:t>שלישוני</a:t>
                </a:r>
              </a:p>
            </p:txBody>
          </p:sp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685EF01F-B40C-4E37-BC97-B88FFF86E9EE}"/>
                  </a:ext>
                </a:extLst>
              </p:cNvPr>
              <p:cNvSpPr txBox="1"/>
              <p:nvPr/>
            </p:nvSpPr>
            <p:spPr>
              <a:xfrm>
                <a:off x="8651035" y="4707225"/>
                <a:ext cx="1789043" cy="33855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>
                    <a:solidFill>
                      <a:schemeClr val="bg1"/>
                    </a:solidFill>
                  </a:rPr>
                  <a:t>כ-16,000 דונם</a:t>
                </a:r>
              </a:p>
            </p:txBody>
          </p:sp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79FCEE30-A187-45D5-83AB-D3AD08EBF88E}"/>
                  </a:ext>
                </a:extLst>
              </p:cNvPr>
              <p:cNvSpPr txBox="1"/>
              <p:nvPr/>
            </p:nvSpPr>
            <p:spPr>
              <a:xfrm>
                <a:off x="8651034" y="5593878"/>
                <a:ext cx="1789043" cy="33855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>
                    <a:solidFill>
                      <a:schemeClr val="bg1"/>
                    </a:solidFill>
                  </a:rPr>
                  <a:t>כ-86 מיליון ₪ </a:t>
                </a:r>
              </a:p>
            </p:txBody>
          </p:sp>
        </p:grpSp>
        <p:sp>
          <p:nvSpPr>
            <p:cNvPr id="35" name="תיבת טקסט 34">
              <a:extLst>
                <a:ext uri="{FF2B5EF4-FFF2-40B4-BE49-F238E27FC236}">
                  <a16:creationId xmlns:a16="http://schemas.microsoft.com/office/drawing/2014/main" id="{425F78F2-FA02-46DB-9AC7-5667A5C13CD3}"/>
                </a:ext>
              </a:extLst>
            </p:cNvPr>
            <p:cNvSpPr txBox="1"/>
            <p:nvPr/>
          </p:nvSpPr>
          <p:spPr>
            <a:xfrm>
              <a:off x="8307906" y="5942219"/>
              <a:ext cx="1789043" cy="33855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600" b="1" dirty="0">
                  <a:solidFill>
                    <a:schemeClr val="bg1"/>
                  </a:solidFill>
                </a:rPr>
                <a:t>כ-176 מיליון ₪ </a:t>
              </a:r>
            </a:p>
          </p:txBody>
        </p: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9C828DBF-824C-4098-AC4E-0BB1A71836D8}"/>
              </a:ext>
            </a:extLst>
          </p:cNvPr>
          <p:cNvGrpSpPr/>
          <p:nvPr/>
        </p:nvGrpSpPr>
        <p:grpSpPr>
          <a:xfrm>
            <a:off x="5712915" y="1145209"/>
            <a:ext cx="1796992" cy="5127562"/>
            <a:chOff x="5712915" y="1145209"/>
            <a:chExt cx="1796992" cy="5127562"/>
          </a:xfrm>
        </p:grpSpPr>
        <p:grpSp>
          <p:nvGrpSpPr>
            <p:cNvPr id="31" name="קבוצה 30">
              <a:extLst>
                <a:ext uri="{FF2B5EF4-FFF2-40B4-BE49-F238E27FC236}">
                  <a16:creationId xmlns:a16="http://schemas.microsoft.com/office/drawing/2014/main" id="{F49D125B-79A0-4B5F-B1A7-C8EA16F9DDDE}"/>
                </a:ext>
              </a:extLst>
            </p:cNvPr>
            <p:cNvGrpSpPr/>
            <p:nvPr/>
          </p:nvGrpSpPr>
          <p:grpSpPr>
            <a:xfrm>
              <a:off x="5712915" y="1145209"/>
              <a:ext cx="1796992" cy="4555281"/>
              <a:chOff x="5917102" y="1378478"/>
              <a:chExt cx="1796992" cy="4555281"/>
            </a:xfrm>
          </p:grpSpPr>
          <p:sp>
            <p:nvSpPr>
              <p:cNvPr id="9" name="תיבת טקסט 8">
                <a:extLst>
                  <a:ext uri="{FF2B5EF4-FFF2-40B4-BE49-F238E27FC236}">
                    <a16:creationId xmlns:a16="http://schemas.microsoft.com/office/drawing/2014/main" id="{A286D24B-24F4-497A-8BAB-6E7A1F930D97}"/>
                  </a:ext>
                </a:extLst>
              </p:cNvPr>
              <p:cNvSpPr txBox="1"/>
              <p:nvPr/>
            </p:nvSpPr>
            <p:spPr>
              <a:xfrm>
                <a:off x="5918430" y="1378478"/>
                <a:ext cx="1789043" cy="64633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b="1" dirty="0">
                    <a:solidFill>
                      <a:schemeClr val="bg1"/>
                    </a:solidFill>
                  </a:rPr>
                  <a:t>חלופת אמצע: טיהור </a:t>
                </a:r>
                <a:r>
                  <a:rPr lang="he-IL" b="1" dirty="0" err="1">
                    <a:solidFill>
                      <a:schemeClr val="bg1"/>
                    </a:solidFill>
                  </a:rPr>
                  <a:t>קולחין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51F1B4AA-18F3-46EE-9DF9-4200BE9E3BBB}"/>
                  </a:ext>
                </a:extLst>
              </p:cNvPr>
              <p:cNvSpPr txBox="1"/>
              <p:nvPr/>
            </p:nvSpPr>
            <p:spPr>
              <a:xfrm>
                <a:off x="5925051" y="2291306"/>
                <a:ext cx="1789043" cy="132343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600" dirty="0" err="1">
                    <a:solidFill>
                      <a:schemeClr val="bg1"/>
                    </a:solidFill>
                  </a:rPr>
                  <a:t>הקולחין</a:t>
                </a:r>
                <a:r>
                  <a:rPr lang="he-IL" sz="1600" dirty="0">
                    <a:solidFill>
                      <a:schemeClr val="bg1"/>
                    </a:solidFill>
                  </a:rPr>
                  <a:t> יטוהרו לרמה שלישונית ללא מלחים. תוספת שפירים לפי הצעת רשות המים</a:t>
                </a:r>
              </a:p>
            </p:txBody>
          </p:sp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0FF005A-19CE-4719-BCB0-CCEFA3BEF1E8}"/>
                  </a:ext>
                </a:extLst>
              </p:cNvPr>
              <p:cNvSpPr txBox="1"/>
              <p:nvPr/>
            </p:nvSpPr>
            <p:spPr>
              <a:xfrm>
                <a:off x="5917102" y="3916623"/>
                <a:ext cx="1789043" cy="58477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dirty="0">
                    <a:solidFill>
                      <a:schemeClr val="bg1"/>
                    </a:solidFill>
                  </a:rPr>
                  <a:t>3.5 שפירים + 7.5 </a:t>
                </a:r>
                <a:r>
                  <a:rPr lang="he-IL" sz="1600" dirty="0" err="1">
                    <a:solidFill>
                      <a:schemeClr val="bg1"/>
                    </a:solidFill>
                  </a:rPr>
                  <a:t>קולחין</a:t>
                </a:r>
                <a:r>
                  <a:rPr lang="he-IL" sz="1600" dirty="0">
                    <a:solidFill>
                      <a:schemeClr val="bg1"/>
                    </a:solidFill>
                  </a:rPr>
                  <a:t> </a:t>
                </a:r>
                <a:r>
                  <a:rPr lang="he-IL" sz="1600" b="1" dirty="0">
                    <a:solidFill>
                      <a:schemeClr val="bg1"/>
                    </a:solidFill>
                  </a:rPr>
                  <a:t>שלישוני</a:t>
                </a:r>
              </a:p>
            </p:txBody>
          </p:sp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67C7437E-AECA-4356-9407-BBE58B7F3BFD}"/>
                  </a:ext>
                </a:extLst>
              </p:cNvPr>
              <p:cNvSpPr txBox="1"/>
              <p:nvPr/>
            </p:nvSpPr>
            <p:spPr>
              <a:xfrm>
                <a:off x="5917110" y="4708552"/>
                <a:ext cx="1789043" cy="33855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>
                    <a:solidFill>
                      <a:schemeClr val="bg1"/>
                    </a:solidFill>
                  </a:rPr>
                  <a:t>כ-12,000 דונם</a:t>
                </a:r>
              </a:p>
            </p:txBody>
          </p:sp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A50E0F8-DC9C-4B3F-8F62-BB221EB0CCB6}"/>
                  </a:ext>
                </a:extLst>
              </p:cNvPr>
              <p:cNvSpPr txBox="1"/>
              <p:nvPr/>
            </p:nvSpPr>
            <p:spPr>
              <a:xfrm>
                <a:off x="5917109" y="5595205"/>
                <a:ext cx="1789043" cy="33855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>
                    <a:solidFill>
                      <a:schemeClr val="bg1"/>
                    </a:solidFill>
                  </a:rPr>
                  <a:t>כ-77 מיליון ₪ </a:t>
                </a:r>
              </a:p>
            </p:txBody>
          </p:sp>
        </p:grp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BB384E9E-ACA8-4DAD-9745-321CCD3CAB04}"/>
                </a:ext>
              </a:extLst>
            </p:cNvPr>
            <p:cNvSpPr txBox="1"/>
            <p:nvPr/>
          </p:nvSpPr>
          <p:spPr>
            <a:xfrm>
              <a:off x="5716027" y="5934217"/>
              <a:ext cx="1789043" cy="3385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600" b="1" dirty="0">
                  <a:solidFill>
                    <a:schemeClr val="bg1"/>
                  </a:solidFill>
                </a:rPr>
                <a:t>כ-157 מיליון ₪ </a:t>
              </a:r>
            </a:p>
          </p:txBody>
        </p: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58CA5448-855C-47A1-AAE0-F9654C57B1DB}"/>
              </a:ext>
            </a:extLst>
          </p:cNvPr>
          <p:cNvGrpSpPr/>
          <p:nvPr/>
        </p:nvGrpSpPr>
        <p:grpSpPr>
          <a:xfrm>
            <a:off x="3224679" y="916155"/>
            <a:ext cx="1817774" cy="5367274"/>
            <a:chOff x="3224679" y="916155"/>
            <a:chExt cx="1817774" cy="5367274"/>
          </a:xfrm>
        </p:grpSpPr>
        <p:grpSp>
          <p:nvGrpSpPr>
            <p:cNvPr id="32" name="קבוצה 31">
              <a:extLst>
                <a:ext uri="{FF2B5EF4-FFF2-40B4-BE49-F238E27FC236}">
                  <a16:creationId xmlns:a16="http://schemas.microsoft.com/office/drawing/2014/main" id="{6DA6510C-AECD-4B1D-8A91-30FA1D92E9DE}"/>
                </a:ext>
              </a:extLst>
            </p:cNvPr>
            <p:cNvGrpSpPr/>
            <p:nvPr/>
          </p:nvGrpSpPr>
          <p:grpSpPr>
            <a:xfrm>
              <a:off x="3230895" y="916155"/>
              <a:ext cx="1811558" cy="4785664"/>
              <a:chOff x="3230895" y="1149424"/>
              <a:chExt cx="1811558" cy="4785664"/>
            </a:xfrm>
          </p:grpSpPr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BC34FA49-CF4C-4D7D-9432-2C5C7A9AB47E}"/>
                  </a:ext>
                </a:extLst>
              </p:cNvPr>
              <p:cNvSpPr txBox="1"/>
              <p:nvPr/>
            </p:nvSpPr>
            <p:spPr>
              <a:xfrm>
                <a:off x="3253410" y="1149424"/>
                <a:ext cx="1789043" cy="92333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b="1" dirty="0"/>
                  <a:t>חלופת אמצע: תוספת שפירים ללא טיהור </a:t>
                </a:r>
                <a:r>
                  <a:rPr lang="he-IL" b="1" dirty="0" err="1"/>
                  <a:t>קולחין</a:t>
                </a:r>
                <a:endParaRPr lang="he-IL" b="1" dirty="0"/>
              </a:p>
            </p:txBody>
          </p:sp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3617162A-CFA2-4A4A-B903-F5E9A2D25CBB}"/>
                  </a:ext>
                </a:extLst>
              </p:cNvPr>
              <p:cNvSpPr txBox="1"/>
              <p:nvPr/>
            </p:nvSpPr>
            <p:spPr>
              <a:xfrm>
                <a:off x="3253410" y="2286083"/>
                <a:ext cx="1789043" cy="107721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600" dirty="0" err="1"/>
                  <a:t>הקולחין</a:t>
                </a:r>
                <a:r>
                  <a:rPr lang="he-IL" sz="1600" dirty="0"/>
                  <a:t> ימשיך להיות שניוני. תוספת שפירים לפי בקשת המועצה</a:t>
                </a:r>
              </a:p>
            </p:txBody>
          </p:sp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A27E67BD-C0D6-4184-A2B1-E6DDAAF742F0}"/>
                  </a:ext>
                </a:extLst>
              </p:cNvPr>
              <p:cNvSpPr txBox="1"/>
              <p:nvPr/>
            </p:nvSpPr>
            <p:spPr>
              <a:xfrm>
                <a:off x="3230895" y="3917952"/>
                <a:ext cx="1789043" cy="5847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dirty="0"/>
                  <a:t>5.5 שפירים + 7.5 </a:t>
                </a:r>
                <a:r>
                  <a:rPr lang="he-IL" sz="1600" dirty="0" err="1"/>
                  <a:t>קולחין</a:t>
                </a:r>
                <a:r>
                  <a:rPr lang="he-IL" sz="1600" dirty="0"/>
                  <a:t> </a:t>
                </a:r>
                <a:r>
                  <a:rPr lang="he-IL" sz="1600" b="1" dirty="0"/>
                  <a:t>שניוני</a:t>
                </a:r>
              </a:p>
            </p:txBody>
          </p:sp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FA804754-E6AD-4C6C-9B8E-F6584406E062}"/>
                  </a:ext>
                </a:extLst>
              </p:cNvPr>
              <p:cNvSpPr txBox="1"/>
              <p:nvPr/>
            </p:nvSpPr>
            <p:spPr>
              <a:xfrm>
                <a:off x="3230903" y="4709881"/>
                <a:ext cx="1789043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/>
                  <a:t>כ-15,000 דונם</a:t>
                </a:r>
              </a:p>
            </p:txBody>
          </p:sp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09F0916-D7FD-4A6B-8617-79872A961575}"/>
                  </a:ext>
                </a:extLst>
              </p:cNvPr>
              <p:cNvSpPr txBox="1"/>
              <p:nvPr/>
            </p:nvSpPr>
            <p:spPr>
              <a:xfrm>
                <a:off x="3230902" y="5596534"/>
                <a:ext cx="1789043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/>
                  <a:t>כ-80 מיליון ₪ </a:t>
                </a:r>
              </a:p>
            </p:txBody>
          </p:sp>
        </p:grp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2B5C3250-3853-4609-A2BE-6175A7885B5B}"/>
                </a:ext>
              </a:extLst>
            </p:cNvPr>
            <p:cNvSpPr txBox="1"/>
            <p:nvPr/>
          </p:nvSpPr>
          <p:spPr>
            <a:xfrm>
              <a:off x="3224679" y="5944875"/>
              <a:ext cx="1789043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600" b="1" dirty="0"/>
                <a:t>כ-125 מיליון ₪ </a:t>
              </a:r>
            </a:p>
          </p:txBody>
        </p:sp>
      </p:grp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0466D9A9-EB6F-41F2-9654-A9821B047EAA}"/>
              </a:ext>
            </a:extLst>
          </p:cNvPr>
          <p:cNvGrpSpPr/>
          <p:nvPr/>
        </p:nvGrpSpPr>
        <p:grpSpPr>
          <a:xfrm>
            <a:off x="735512" y="1448892"/>
            <a:ext cx="1840710" cy="4846576"/>
            <a:chOff x="735512" y="1448892"/>
            <a:chExt cx="1840710" cy="4846576"/>
          </a:xfrm>
        </p:grpSpPr>
        <p:grpSp>
          <p:nvGrpSpPr>
            <p:cNvPr id="34" name="קבוצה 33">
              <a:extLst>
                <a:ext uri="{FF2B5EF4-FFF2-40B4-BE49-F238E27FC236}">
                  <a16:creationId xmlns:a16="http://schemas.microsoft.com/office/drawing/2014/main" id="{EA7C0013-9349-488A-A4F8-C0B026A31A37}"/>
                </a:ext>
              </a:extLst>
            </p:cNvPr>
            <p:cNvGrpSpPr/>
            <p:nvPr/>
          </p:nvGrpSpPr>
          <p:grpSpPr>
            <a:xfrm>
              <a:off x="735512" y="1448892"/>
              <a:ext cx="1840710" cy="4246303"/>
              <a:chOff x="735512" y="1682161"/>
              <a:chExt cx="1840710" cy="4246303"/>
            </a:xfrm>
          </p:grpSpPr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00801FF8-2372-46DC-BB7F-897665FDF93E}"/>
                  </a:ext>
                </a:extLst>
              </p:cNvPr>
              <p:cNvSpPr txBox="1"/>
              <p:nvPr/>
            </p:nvSpPr>
            <p:spPr>
              <a:xfrm>
                <a:off x="787179" y="1682161"/>
                <a:ext cx="1789043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b="1" dirty="0"/>
                  <a:t>חלופת מינימום</a:t>
                </a:r>
              </a:p>
            </p:txBody>
          </p:sp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39895BB-A5B5-4F07-9B3D-07D99CBBCFA9}"/>
                  </a:ext>
                </a:extLst>
              </p:cNvPr>
              <p:cNvSpPr txBox="1"/>
              <p:nvPr/>
            </p:nvSpPr>
            <p:spPr>
              <a:xfrm>
                <a:off x="772603" y="2281470"/>
                <a:ext cx="1789043" cy="107721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he-IL" sz="1600" dirty="0" err="1"/>
                  <a:t>הקולחין</a:t>
                </a:r>
                <a:r>
                  <a:rPr lang="he-IL" sz="1600" dirty="0"/>
                  <a:t> ימשיך להיות שניוני. תוספת שפירים לפי הצעת רשות המים</a:t>
                </a:r>
              </a:p>
            </p:txBody>
          </p:sp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A7CD58C7-8901-42A5-97B0-9A638F1DCDAB}"/>
                  </a:ext>
                </a:extLst>
              </p:cNvPr>
              <p:cNvSpPr txBox="1"/>
              <p:nvPr/>
            </p:nvSpPr>
            <p:spPr>
              <a:xfrm>
                <a:off x="735512" y="3911328"/>
                <a:ext cx="1789043" cy="5847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dirty="0"/>
                  <a:t>3.5 שפירים + 7.5 </a:t>
                </a:r>
                <a:r>
                  <a:rPr lang="he-IL" sz="1600" dirty="0" err="1"/>
                  <a:t>קולחין</a:t>
                </a:r>
                <a:r>
                  <a:rPr lang="he-IL" sz="1600" dirty="0"/>
                  <a:t> </a:t>
                </a:r>
                <a:r>
                  <a:rPr lang="he-IL" sz="1600" b="1" dirty="0"/>
                  <a:t>שניוני</a:t>
                </a:r>
              </a:p>
            </p:txBody>
          </p:sp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F86C26FF-4214-4DBE-A69A-5BD9866959EB}"/>
                  </a:ext>
                </a:extLst>
              </p:cNvPr>
              <p:cNvSpPr txBox="1"/>
              <p:nvPr/>
            </p:nvSpPr>
            <p:spPr>
              <a:xfrm>
                <a:off x="735520" y="4703257"/>
                <a:ext cx="1789043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/>
                  <a:t>כ-13,000 דונם</a:t>
                </a:r>
              </a:p>
            </p:txBody>
          </p:sp>
          <p:sp>
            <p:nvSpPr>
              <p:cNvPr id="29" name="תיבת טקסט 28">
                <a:extLst>
                  <a:ext uri="{FF2B5EF4-FFF2-40B4-BE49-F238E27FC236}">
                    <a16:creationId xmlns:a16="http://schemas.microsoft.com/office/drawing/2014/main" id="{E00A60F9-26B8-4667-9370-C75F1D9E221D}"/>
                  </a:ext>
                </a:extLst>
              </p:cNvPr>
              <p:cNvSpPr txBox="1"/>
              <p:nvPr/>
            </p:nvSpPr>
            <p:spPr>
              <a:xfrm>
                <a:off x="735519" y="5589910"/>
                <a:ext cx="1789043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pPr rtl="1"/>
                <a:r>
                  <a:rPr lang="he-IL" sz="1600" b="1" dirty="0"/>
                  <a:t>כ-70 מיליון ₪ </a:t>
                </a:r>
              </a:p>
            </p:txBody>
          </p:sp>
        </p:grp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87AD6848-A2E7-4F04-91DC-600167BC7AD6}"/>
                </a:ext>
              </a:extLst>
            </p:cNvPr>
            <p:cNvSpPr txBox="1"/>
            <p:nvPr/>
          </p:nvSpPr>
          <p:spPr>
            <a:xfrm>
              <a:off x="738628" y="5956914"/>
              <a:ext cx="1789043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rtl="1"/>
              <a:r>
                <a:rPr lang="he-IL" sz="1600" b="1" dirty="0"/>
                <a:t>כ-108 מיליון ₪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7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D353AC8-012E-400D-8A88-DF26537C81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945" y="2023"/>
            <a:ext cx="12233945" cy="6855977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00C99372-4A15-4C96-9EE6-9894136F863C}"/>
              </a:ext>
            </a:extLst>
          </p:cNvPr>
          <p:cNvGrpSpPr/>
          <p:nvPr/>
        </p:nvGrpSpPr>
        <p:grpSpPr>
          <a:xfrm>
            <a:off x="8751849" y="6338873"/>
            <a:ext cx="3097166" cy="513960"/>
            <a:chOff x="8751849" y="6338873"/>
            <a:chExt cx="3097166" cy="513960"/>
          </a:xfrm>
        </p:grpSpPr>
        <p:pic>
          <p:nvPicPr>
            <p:cNvPr id="4" name="תמונה 0" descr="עץ סרוק 001.jpg">
              <a:extLst>
                <a:ext uri="{FF2B5EF4-FFF2-40B4-BE49-F238E27FC236}">
                  <a16:creationId xmlns:a16="http://schemas.microsoft.com/office/drawing/2014/main" id="{96699116-4722-47F5-A4E7-1B80F3046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3AA8D70-A7C0-4AE4-A6A5-71713AA1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98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B2C82F2A-7EB3-4EF8-A2B6-652B3CBCDA69}"/>
              </a:ext>
            </a:extLst>
          </p:cNvPr>
          <p:cNvSpPr/>
          <p:nvPr/>
        </p:nvSpPr>
        <p:spPr>
          <a:xfrm>
            <a:off x="8728364" y="242419"/>
            <a:ext cx="3463636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חלופות לפיתוח החקלאי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8D97E5F-6F5B-42C4-B109-BBC5F856AAF6}"/>
              </a:ext>
            </a:extLst>
          </p:cNvPr>
          <p:cNvSpPr txBox="1"/>
          <p:nvPr/>
        </p:nvSpPr>
        <p:spPr>
          <a:xfrm>
            <a:off x="307911" y="6385807"/>
            <a:ext cx="114385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* לפי תמהיל גידולי מטעים רווחי. ניתן להגדיל את הקרקע המעובדת בגד"ש וירקות שטח פתוח, שצורכים מעט מים אך גם הרבה פחות רווחיים.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C1609C9-6DE6-47E6-94BE-9B3E09291003}"/>
              </a:ext>
            </a:extLst>
          </p:cNvPr>
          <p:cNvSpPr txBox="1"/>
          <p:nvPr/>
        </p:nvSpPr>
        <p:spPr>
          <a:xfrm>
            <a:off x="1561545" y="265176"/>
            <a:ext cx="51027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החלופות מתייחסות </a:t>
            </a:r>
            <a:r>
              <a:rPr lang="he-IL" sz="2000" b="1" dirty="0"/>
              <a:t>לתוספת</a:t>
            </a:r>
            <a:r>
              <a:rPr lang="he-IL" sz="2000" dirty="0"/>
              <a:t> מים וקרקע לחקלאות</a:t>
            </a:r>
          </a:p>
        </p:txBody>
      </p:sp>
      <p:graphicFrame>
        <p:nvGraphicFramePr>
          <p:cNvPr id="7" name="טבלה 5">
            <a:extLst>
              <a:ext uri="{FF2B5EF4-FFF2-40B4-BE49-F238E27FC236}">
                <a16:creationId xmlns:a16="http://schemas.microsoft.com/office/drawing/2014/main" id="{D18C64E0-2A54-4CD8-B90A-B5FC244D4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25597"/>
              </p:ext>
            </p:extLst>
          </p:nvPr>
        </p:nvGraphicFramePr>
        <p:xfrm>
          <a:off x="348564" y="757518"/>
          <a:ext cx="11422809" cy="5669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62768">
                  <a:extLst>
                    <a:ext uri="{9D8B030D-6E8A-4147-A177-3AD203B41FA5}">
                      <a16:colId xmlns:a16="http://schemas.microsoft.com/office/drawing/2014/main" val="2765127979"/>
                    </a:ext>
                  </a:extLst>
                </a:gridCol>
                <a:gridCol w="3922982">
                  <a:extLst>
                    <a:ext uri="{9D8B030D-6E8A-4147-A177-3AD203B41FA5}">
                      <a16:colId xmlns:a16="http://schemas.microsoft.com/office/drawing/2014/main" val="1762511590"/>
                    </a:ext>
                  </a:extLst>
                </a:gridCol>
                <a:gridCol w="1914757">
                  <a:extLst>
                    <a:ext uri="{9D8B030D-6E8A-4147-A177-3AD203B41FA5}">
                      <a16:colId xmlns:a16="http://schemas.microsoft.com/office/drawing/2014/main" val="301460627"/>
                    </a:ext>
                  </a:extLst>
                </a:gridCol>
                <a:gridCol w="1914757">
                  <a:extLst>
                    <a:ext uri="{9D8B030D-6E8A-4147-A177-3AD203B41FA5}">
                      <a16:colId xmlns:a16="http://schemas.microsoft.com/office/drawing/2014/main" val="237634562"/>
                    </a:ext>
                  </a:extLst>
                </a:gridCol>
                <a:gridCol w="1198335">
                  <a:extLst>
                    <a:ext uri="{9D8B030D-6E8A-4147-A177-3AD203B41FA5}">
                      <a16:colId xmlns:a16="http://schemas.microsoft.com/office/drawing/2014/main" val="41303053"/>
                    </a:ext>
                  </a:extLst>
                </a:gridCol>
                <a:gridCol w="1809210">
                  <a:extLst>
                    <a:ext uri="{9D8B030D-6E8A-4147-A177-3AD203B41FA5}">
                      <a16:colId xmlns:a16="http://schemas.microsoft.com/office/drawing/2014/main" val="3193362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b="0" dirty="0">
                          <a:solidFill>
                            <a:schemeClr val="tx1"/>
                          </a:solidFill>
                        </a:rPr>
                        <a:t>מס' חלופה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תיאור חלופה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תוספת מים לפי איכויות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תוספת מים </a:t>
                      </a:r>
                      <a:r>
                        <a:rPr lang="he-IL" dirty="0" err="1">
                          <a:solidFill>
                            <a:schemeClr val="tx1"/>
                          </a:solidFill>
                        </a:rPr>
                        <a:t>מלמ"ק</a:t>
                      </a:r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 סה"כ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תוספת קרקע דונם סה"כ*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tx1"/>
                          </a:solidFill>
                        </a:rPr>
                        <a:t>הכנסות שנתיות רווח תפעולי ש"ח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8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כל </a:t>
                      </a:r>
                      <a:r>
                        <a:rPr lang="he-IL" dirty="0" err="1">
                          <a:solidFill>
                            <a:schemeClr val="bg1"/>
                          </a:solidFill>
                        </a:rPr>
                        <a:t>הקולחין</a:t>
                      </a:r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 יטוהרו לרמה שלישונית ללא מלחים. תוספת שפירים לפי בקשת המועצה: 5.5 </a:t>
                      </a:r>
                      <a:r>
                        <a:rPr lang="he-IL" dirty="0" err="1">
                          <a:solidFill>
                            <a:schemeClr val="bg1"/>
                          </a:solidFill>
                        </a:rPr>
                        <a:t>מלמ"ק</a:t>
                      </a:r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 שנה. סה"כ 13 </a:t>
                      </a:r>
                      <a:r>
                        <a:rPr lang="he-IL" dirty="0" err="1">
                          <a:solidFill>
                            <a:schemeClr val="bg1"/>
                          </a:solidFill>
                        </a:rPr>
                        <a:t>מלמ"ק</a:t>
                      </a:r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 שנה, באיכות המתאימה לכל הגידולים.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5.5 שפירים + 7.5 </a:t>
                      </a:r>
                      <a:r>
                        <a:rPr lang="he-IL" dirty="0" err="1">
                          <a:solidFill>
                            <a:schemeClr val="bg1"/>
                          </a:solidFill>
                        </a:rPr>
                        <a:t>קולחין</a:t>
                      </a:r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 שלישוני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13 </a:t>
                      </a:r>
                      <a:r>
                        <a:rPr lang="he-IL" dirty="0" err="1">
                          <a:solidFill>
                            <a:schemeClr val="bg1"/>
                          </a:solidFill>
                        </a:rPr>
                        <a:t>מלמ"ק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15,700 דונם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86 מיליון ש"ח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2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כל </a:t>
                      </a:r>
                      <a:r>
                        <a:rPr lang="he-IL" dirty="0" err="1"/>
                        <a:t>הקולחין</a:t>
                      </a:r>
                      <a:r>
                        <a:rPr lang="he-IL" dirty="0"/>
                        <a:t> יטוהרו לרמה שלישונית ללא מלחים. תוספת שפירים לפי הצעת רשות המים. סה"כ 11 </a:t>
                      </a:r>
                      <a:r>
                        <a:rPr lang="he-IL" dirty="0" err="1"/>
                        <a:t>מלמ"ק</a:t>
                      </a:r>
                      <a:r>
                        <a:rPr lang="he-IL" dirty="0"/>
                        <a:t> שנה, באיכות המתאימה לכל הגידולים.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3.5 שפירים + 7.5 </a:t>
                      </a:r>
                      <a:r>
                        <a:rPr lang="he-IL" dirty="0" err="1"/>
                        <a:t>קולחין</a:t>
                      </a:r>
                      <a:r>
                        <a:rPr lang="he-IL" dirty="0"/>
                        <a:t> שלישוני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12,200 דונם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77 מיליון ₪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5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/>
                        <a:t>הקולחין</a:t>
                      </a:r>
                      <a:r>
                        <a:rPr lang="he-IL" dirty="0"/>
                        <a:t> ימשיך להיות שניוני. תוספת מים שפירים לפי בקשת המועצה: 5.5 </a:t>
                      </a:r>
                      <a:r>
                        <a:rPr lang="he-IL" dirty="0" err="1"/>
                        <a:t>מלמ"ק</a:t>
                      </a:r>
                      <a:r>
                        <a:rPr lang="he-IL" dirty="0"/>
                        <a:t> שנה.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5.5 </a:t>
                      </a:r>
                      <a:r>
                        <a:rPr lang="he-IL" dirty="0" err="1"/>
                        <a:t>מלמ"ק</a:t>
                      </a:r>
                      <a:r>
                        <a:rPr lang="he-IL" dirty="0"/>
                        <a:t> שפירים + 7.5 </a:t>
                      </a:r>
                      <a:r>
                        <a:rPr lang="he-IL" dirty="0" err="1"/>
                        <a:t>מלמ"ק</a:t>
                      </a:r>
                      <a:r>
                        <a:rPr lang="he-IL" dirty="0"/>
                        <a:t> </a:t>
                      </a:r>
                      <a:r>
                        <a:rPr lang="he-IL" dirty="0" err="1"/>
                        <a:t>קולחין</a:t>
                      </a:r>
                      <a:r>
                        <a:rPr lang="he-IL" dirty="0"/>
                        <a:t> שניוני</a:t>
                      </a:r>
                    </a:p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13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15,100 דונם</a:t>
                      </a:r>
                      <a:endParaRPr lang="he-IL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80 מיליון ₪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94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err="1"/>
                        <a:t>הקולחין</a:t>
                      </a:r>
                      <a:r>
                        <a:rPr lang="he-IL" dirty="0"/>
                        <a:t> ימשיך להיות שניוני תוספת מים שפירים לפי הצעת רשות המים: 3.5 </a:t>
                      </a:r>
                      <a:r>
                        <a:rPr lang="he-IL" dirty="0" err="1"/>
                        <a:t>מלמ"ק</a:t>
                      </a:r>
                      <a:r>
                        <a:rPr lang="he-IL" dirty="0"/>
                        <a:t> שנה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3.5 שפירים + 7.5 </a:t>
                      </a:r>
                      <a:r>
                        <a:rPr lang="he-IL" dirty="0" err="1"/>
                        <a:t>קולחין</a:t>
                      </a:r>
                      <a:r>
                        <a:rPr lang="he-IL" dirty="0"/>
                        <a:t> שניוני</a:t>
                      </a:r>
                    </a:p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11 </a:t>
                      </a:r>
                      <a:r>
                        <a:rPr lang="he-IL" dirty="0" err="1"/>
                        <a:t>מלמ"ק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12,800 דונם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70 מיליון ₪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373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38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C1609C9-6DE6-47E6-94BE-9B3E09291003}"/>
              </a:ext>
            </a:extLst>
          </p:cNvPr>
          <p:cNvSpPr txBox="1"/>
          <p:nvPr/>
        </p:nvSpPr>
        <p:spPr>
          <a:xfrm>
            <a:off x="1561545" y="265176"/>
            <a:ext cx="510278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/>
              <a:t>החלופות מתייחסות </a:t>
            </a:r>
            <a:r>
              <a:rPr lang="he-IL" sz="2000" b="1" dirty="0"/>
              <a:t>לתוספת</a:t>
            </a:r>
            <a:r>
              <a:rPr lang="he-IL" sz="2000" dirty="0"/>
              <a:t> מים וקרקע לחקלאות</a:t>
            </a:r>
          </a:p>
        </p:txBody>
      </p: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F49D125B-79A0-4B5F-B1A7-C8EA16F9DDDE}"/>
              </a:ext>
            </a:extLst>
          </p:cNvPr>
          <p:cNvGrpSpPr/>
          <p:nvPr/>
        </p:nvGrpSpPr>
        <p:grpSpPr>
          <a:xfrm>
            <a:off x="5958001" y="1096193"/>
            <a:ext cx="3070532" cy="3069011"/>
            <a:chOff x="4643563" y="1193851"/>
            <a:chExt cx="3070532" cy="3069011"/>
          </a:xfrm>
        </p:grpSpPr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A286D24B-24F4-497A-8BAB-6E7A1F930D97}"/>
                </a:ext>
              </a:extLst>
            </p:cNvPr>
            <p:cNvSpPr txBox="1"/>
            <p:nvPr/>
          </p:nvSpPr>
          <p:spPr>
            <a:xfrm>
              <a:off x="4643563" y="1193851"/>
              <a:ext cx="3070531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חלופת אמצע נוספת: טיהור חלק </a:t>
              </a:r>
              <a:r>
                <a:rPr lang="he-IL" b="1" dirty="0" err="1">
                  <a:solidFill>
                    <a:schemeClr val="bg1"/>
                  </a:solidFill>
                </a:rPr>
                <a:t>מהקולחין</a:t>
              </a:r>
              <a:endParaRPr lang="he-IL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51F1B4AA-18F3-46EE-9DF9-4200BE9E3BBB}"/>
                </a:ext>
              </a:extLst>
            </p:cNvPr>
            <p:cNvSpPr txBox="1"/>
            <p:nvPr/>
          </p:nvSpPr>
          <p:spPr>
            <a:xfrm>
              <a:off x="4643563" y="2291306"/>
              <a:ext cx="3070532" cy="10772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solidFill>
                    <a:schemeClr val="bg1"/>
                  </a:solidFill>
                </a:rPr>
                <a:t>חלק </a:t>
              </a:r>
              <a:r>
                <a:rPr lang="he-IL" sz="1600" dirty="0" err="1">
                  <a:solidFill>
                    <a:schemeClr val="bg1"/>
                  </a:solidFill>
                </a:rPr>
                <a:t>מהקולחין</a:t>
              </a:r>
              <a:r>
                <a:rPr lang="he-IL" sz="1600" dirty="0">
                  <a:solidFill>
                    <a:schemeClr val="bg1"/>
                  </a:solidFill>
                </a:rPr>
                <a:t> יטוהרו לרמה שלישונית ללא מלחים. חלק </a:t>
              </a:r>
              <a:r>
                <a:rPr lang="he-IL" sz="1600" dirty="0" err="1">
                  <a:solidFill>
                    <a:schemeClr val="bg1"/>
                  </a:solidFill>
                </a:rPr>
                <a:t>מהקולחין</a:t>
              </a:r>
              <a:r>
                <a:rPr lang="he-IL" sz="1600" dirty="0">
                  <a:solidFill>
                    <a:schemeClr val="bg1"/>
                  </a:solidFill>
                </a:rPr>
                <a:t> </a:t>
              </a:r>
              <a:r>
                <a:rPr lang="he-IL" sz="1600" dirty="0" err="1">
                  <a:solidFill>
                    <a:schemeClr val="bg1"/>
                  </a:solidFill>
                </a:rPr>
                <a:t>ישארו</a:t>
              </a:r>
              <a:r>
                <a:rPr lang="he-IL" sz="1600" dirty="0">
                  <a:solidFill>
                    <a:schemeClr val="bg1"/>
                  </a:solidFill>
                </a:rPr>
                <a:t> ברמה שלישונית. תוספת שפירים לפי הצעת רשות המים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80FF005A-19CE-4719-BCB0-CCEFA3BEF1E8}"/>
                </a:ext>
              </a:extLst>
            </p:cNvPr>
            <p:cNvSpPr txBox="1"/>
            <p:nvPr/>
          </p:nvSpPr>
          <p:spPr>
            <a:xfrm>
              <a:off x="4643564" y="3678087"/>
              <a:ext cx="3062582" cy="584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 rtl="1"/>
              <a:r>
                <a:rPr lang="he-IL" sz="1600" dirty="0">
                  <a:solidFill>
                    <a:schemeClr val="bg1"/>
                  </a:solidFill>
                </a:rPr>
                <a:t>3.5 שפירים + 7.5 </a:t>
              </a:r>
              <a:r>
                <a:rPr lang="he-IL" sz="1600" dirty="0" err="1">
                  <a:solidFill>
                    <a:schemeClr val="bg1"/>
                  </a:solidFill>
                </a:rPr>
                <a:t>קולחין</a:t>
              </a:r>
              <a:r>
                <a:rPr lang="he-IL" sz="1600" dirty="0">
                  <a:solidFill>
                    <a:schemeClr val="bg1"/>
                  </a:solidFill>
                </a:rPr>
                <a:t>. </a:t>
              </a:r>
            </a:p>
            <a:p>
              <a:pPr algn="ctr" rtl="1"/>
              <a:r>
                <a:rPr lang="he-IL" sz="1600" b="1" dirty="0">
                  <a:solidFill>
                    <a:schemeClr val="bg1"/>
                  </a:solidFill>
                </a:rPr>
                <a:t>חלוקה מוצעת למדרג איכויות:</a:t>
              </a: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8C346D4D-890A-4323-B6CB-49AB8B279B97}"/>
              </a:ext>
            </a:extLst>
          </p:cNvPr>
          <p:cNvGrpSpPr/>
          <p:nvPr/>
        </p:nvGrpSpPr>
        <p:grpSpPr>
          <a:xfrm>
            <a:off x="6178862" y="4586763"/>
            <a:ext cx="2646823" cy="1760714"/>
            <a:chOff x="6178862" y="4586763"/>
            <a:chExt cx="2646823" cy="1760714"/>
          </a:xfrm>
        </p:grpSpPr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3439CDCD-1DBD-4DC3-A65A-FE7EC4998CBD}"/>
                </a:ext>
              </a:extLst>
            </p:cNvPr>
            <p:cNvSpPr txBox="1"/>
            <p:nvPr/>
          </p:nvSpPr>
          <p:spPr>
            <a:xfrm>
              <a:off x="6178863" y="4586763"/>
              <a:ext cx="2646822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err="1"/>
                <a:t>קולחין</a:t>
              </a:r>
              <a:r>
                <a:rPr lang="he-IL" sz="1600" dirty="0"/>
                <a:t> שניוני: 5.5 </a:t>
              </a:r>
              <a:r>
                <a:rPr lang="he-IL" sz="1600" dirty="0" err="1"/>
                <a:t>מלמ"ק</a:t>
              </a:r>
              <a:endParaRPr lang="he-IL" sz="1600" dirty="0"/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4D52FCF7-3BF0-4791-A872-2C7EB8DED0F6}"/>
                </a:ext>
              </a:extLst>
            </p:cNvPr>
            <p:cNvSpPr txBox="1"/>
            <p:nvPr/>
          </p:nvSpPr>
          <p:spPr>
            <a:xfrm>
              <a:off x="7661433" y="5152024"/>
              <a:ext cx="1164252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/>
                <a:t>2.5 </a:t>
              </a:r>
              <a:r>
                <a:rPr lang="he-IL" sz="1600" dirty="0" err="1"/>
                <a:t>מלמ"ק</a:t>
              </a:r>
              <a:r>
                <a:rPr lang="he-IL" sz="1600" dirty="0"/>
                <a:t> לטובת תמרים קיים</a:t>
              </a:r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D759D32B-0E06-4949-B72F-60A8970AEB07}"/>
                </a:ext>
              </a:extLst>
            </p:cNvPr>
            <p:cNvSpPr txBox="1"/>
            <p:nvPr/>
          </p:nvSpPr>
          <p:spPr>
            <a:xfrm>
              <a:off x="6178862" y="5147148"/>
              <a:ext cx="1340655" cy="1200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/>
                <a:t>3 </a:t>
              </a:r>
              <a:r>
                <a:rPr lang="he-IL" sz="1600" dirty="0" err="1"/>
                <a:t>מלמ"ק</a:t>
              </a:r>
              <a:r>
                <a:rPr lang="he-IL" sz="1600" dirty="0"/>
                <a:t> לטובת שטחים חדשים </a:t>
              </a:r>
            </a:p>
            <a:p>
              <a:pPr algn="ctr"/>
              <a:r>
                <a:rPr lang="he-IL" sz="1200" dirty="0"/>
                <a:t>גידולים המתאימים </a:t>
              </a:r>
              <a:r>
                <a:rPr lang="he-IL" sz="1200" dirty="0" err="1"/>
                <a:t>לקולחין</a:t>
              </a:r>
              <a:r>
                <a:rPr lang="he-IL" sz="1200" dirty="0"/>
                <a:t> שניוני</a:t>
              </a:r>
            </a:p>
          </p:txBody>
        </p: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8F84A23A-7507-439B-AA7D-13620669168C}"/>
              </a:ext>
            </a:extLst>
          </p:cNvPr>
          <p:cNvGrpSpPr/>
          <p:nvPr/>
        </p:nvGrpSpPr>
        <p:grpSpPr>
          <a:xfrm>
            <a:off x="3126419" y="4597117"/>
            <a:ext cx="2646823" cy="1213211"/>
            <a:chOff x="3126419" y="4597117"/>
            <a:chExt cx="2646823" cy="1213211"/>
          </a:xfrm>
        </p:grpSpPr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84DC9E52-907B-475B-86C7-EF10EF02A787}"/>
                </a:ext>
              </a:extLst>
            </p:cNvPr>
            <p:cNvSpPr txBox="1"/>
            <p:nvPr/>
          </p:nvSpPr>
          <p:spPr>
            <a:xfrm>
              <a:off x="3126419" y="4597117"/>
              <a:ext cx="2646822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 err="1"/>
                <a:t>קולחין</a:t>
              </a:r>
              <a:r>
                <a:rPr lang="he-IL" sz="1600" dirty="0"/>
                <a:t> שלישוני: 2 </a:t>
              </a:r>
              <a:r>
                <a:rPr lang="he-IL" sz="1600" dirty="0" err="1"/>
                <a:t>מלמ"ק</a:t>
              </a:r>
              <a:endParaRPr lang="he-IL" sz="1600" dirty="0"/>
            </a:p>
          </p:txBody>
        </p:sp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613F17BA-CB02-4B91-968D-4D0CAAB6E096}"/>
                </a:ext>
              </a:extLst>
            </p:cNvPr>
            <p:cNvSpPr txBox="1"/>
            <p:nvPr/>
          </p:nvSpPr>
          <p:spPr>
            <a:xfrm>
              <a:off x="3126419" y="5102442"/>
              <a:ext cx="2646823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/>
                <a:t>לטובת שטחים חדשים </a:t>
              </a:r>
            </a:p>
            <a:p>
              <a:pPr algn="ctr"/>
              <a:r>
                <a:rPr lang="he-IL" sz="1200" dirty="0"/>
                <a:t>גידולים הזקוקים למים שפירים / </a:t>
              </a:r>
              <a:r>
                <a:rPr lang="he-IL" sz="1200" dirty="0" err="1"/>
                <a:t>קולחין</a:t>
              </a:r>
              <a:r>
                <a:rPr lang="he-IL" sz="1200" dirty="0"/>
                <a:t> שלישוני</a:t>
              </a: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48B3261D-3C32-42D5-A9C0-E4577BE0FE4F}"/>
              </a:ext>
            </a:extLst>
          </p:cNvPr>
          <p:cNvGrpSpPr/>
          <p:nvPr/>
        </p:nvGrpSpPr>
        <p:grpSpPr>
          <a:xfrm>
            <a:off x="9454720" y="4596934"/>
            <a:ext cx="2097887" cy="1028728"/>
            <a:chOff x="9454720" y="4596934"/>
            <a:chExt cx="2097887" cy="1028728"/>
          </a:xfrm>
        </p:grpSpPr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459F2399-06A7-4403-9B59-963E9E763CF0}"/>
                </a:ext>
              </a:extLst>
            </p:cNvPr>
            <p:cNvSpPr txBox="1"/>
            <p:nvPr/>
          </p:nvSpPr>
          <p:spPr>
            <a:xfrm>
              <a:off x="9454720" y="4596934"/>
              <a:ext cx="2097887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he-IL" sz="1600" dirty="0"/>
                <a:t>3.5 </a:t>
              </a:r>
              <a:r>
                <a:rPr lang="he-IL" sz="1600" dirty="0" err="1"/>
                <a:t>מלמ"ק</a:t>
              </a:r>
              <a:r>
                <a:rPr lang="he-IL" sz="1600" dirty="0"/>
                <a:t> מים שפירים</a:t>
              </a: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EAC7FC09-1399-4BC8-BD35-F82CF96705A0}"/>
                </a:ext>
              </a:extLst>
            </p:cNvPr>
            <p:cNvSpPr txBox="1"/>
            <p:nvPr/>
          </p:nvSpPr>
          <p:spPr>
            <a:xfrm>
              <a:off x="9454720" y="5102442"/>
              <a:ext cx="2097887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dirty="0"/>
                <a:t>לטובת שטחים חדשים </a:t>
              </a:r>
            </a:p>
            <a:p>
              <a:pPr algn="ctr"/>
              <a:r>
                <a:rPr lang="he-IL" sz="1200" dirty="0"/>
                <a:t>גידולים הזקוקים למים שפירים</a:t>
              </a:r>
            </a:p>
          </p:txBody>
        </p:sp>
      </p:grp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6045606D-2FB8-4384-8FC0-78F43B7968F5}"/>
              </a:ext>
            </a:extLst>
          </p:cNvPr>
          <p:cNvSpPr txBox="1"/>
          <p:nvPr/>
        </p:nvSpPr>
        <p:spPr>
          <a:xfrm>
            <a:off x="257995" y="3748225"/>
            <a:ext cx="1878191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600" dirty="0"/>
              <a:t>חלופה זו מאפשרת להסיט מים מליחים קיימים (3 </a:t>
            </a:r>
            <a:r>
              <a:rPr lang="he-IL" sz="1600" dirty="0" err="1"/>
              <a:t>מלמ"ק</a:t>
            </a:r>
            <a:r>
              <a:rPr lang="he-IL" sz="1600" dirty="0"/>
              <a:t>) ממאגרי </a:t>
            </a:r>
            <a:r>
              <a:rPr lang="he-IL" sz="1600" dirty="0" err="1"/>
              <a:t>הקולחין</a:t>
            </a:r>
            <a:r>
              <a:rPr lang="he-IL" sz="1600" dirty="0"/>
              <a:t>, התפלה מקומית ושימוש לטובת גידולים הזקוקים למים שפירים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40302DD9-B495-4804-B26E-5075F71B826B}"/>
              </a:ext>
            </a:extLst>
          </p:cNvPr>
          <p:cNvGrpSpPr/>
          <p:nvPr/>
        </p:nvGrpSpPr>
        <p:grpSpPr>
          <a:xfrm>
            <a:off x="4358936" y="4323425"/>
            <a:ext cx="6144728" cy="285342"/>
            <a:chOff x="4358936" y="4323425"/>
            <a:chExt cx="6144728" cy="285342"/>
          </a:xfrm>
        </p:grpSpPr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767D08BE-775D-47FB-B18C-B706AE30433B}"/>
                </a:ext>
              </a:extLst>
            </p:cNvPr>
            <p:cNvCxnSpPr/>
            <p:nvPr/>
          </p:nvCxnSpPr>
          <p:spPr>
            <a:xfrm>
              <a:off x="4358936" y="4332303"/>
              <a:ext cx="61447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>
              <a:extLst>
                <a:ext uri="{FF2B5EF4-FFF2-40B4-BE49-F238E27FC236}">
                  <a16:creationId xmlns:a16="http://schemas.microsoft.com/office/drawing/2014/main" id="{AA9D0342-9AEC-4357-BD55-2D437874BBB1}"/>
                </a:ext>
              </a:extLst>
            </p:cNvPr>
            <p:cNvCxnSpPr>
              <a:endCxn id="24" idx="0"/>
            </p:cNvCxnSpPr>
            <p:nvPr/>
          </p:nvCxnSpPr>
          <p:spPr>
            <a:xfrm>
              <a:off x="10503663" y="4323425"/>
              <a:ext cx="1" cy="273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9FB4BB04-BDB2-426D-BEF1-04EC23FE6FA5}"/>
                </a:ext>
              </a:extLst>
            </p:cNvPr>
            <p:cNvCxnSpPr/>
            <p:nvPr/>
          </p:nvCxnSpPr>
          <p:spPr>
            <a:xfrm>
              <a:off x="7522240" y="4333781"/>
              <a:ext cx="1" cy="273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D5606B69-81FF-4B41-8A9E-92732C4FAF96}"/>
                </a:ext>
              </a:extLst>
            </p:cNvPr>
            <p:cNvCxnSpPr/>
            <p:nvPr/>
          </p:nvCxnSpPr>
          <p:spPr>
            <a:xfrm>
              <a:off x="4363260" y="4335258"/>
              <a:ext cx="1" cy="273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7">
            <a:extLst>
              <a:ext uri="{FF2B5EF4-FFF2-40B4-BE49-F238E27FC236}">
                <a16:creationId xmlns:a16="http://schemas.microsoft.com/office/drawing/2014/main" id="{982B4B02-30EE-4ED7-BC12-48B0AB5D0B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93886ADA-8287-4717-970E-C3D281768D3C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37" name="תמונה 0" descr="עץ סרוק 001.jpg">
              <a:extLst>
                <a:ext uri="{FF2B5EF4-FFF2-40B4-BE49-F238E27FC236}">
                  <a16:creationId xmlns:a16="http://schemas.microsoft.com/office/drawing/2014/main" id="{737E8790-AC5C-4A86-8CAD-4BDACD4F3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57F4FDA9-CA0C-42CA-B5F2-6AC09585D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39" name="מלבן 38">
            <a:extLst>
              <a:ext uri="{FF2B5EF4-FFF2-40B4-BE49-F238E27FC236}">
                <a16:creationId xmlns:a16="http://schemas.microsoft.com/office/drawing/2014/main" id="{1A7511E3-57B8-446D-A215-7CB2B372E6B8}"/>
              </a:ext>
            </a:extLst>
          </p:cNvPr>
          <p:cNvSpPr/>
          <p:nvPr/>
        </p:nvSpPr>
        <p:spPr>
          <a:xfrm>
            <a:off x="6664331" y="242419"/>
            <a:ext cx="5527669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חלופות לפיתוח החקלאי – כמות ואיכות המים</a:t>
            </a:r>
          </a:p>
        </p:txBody>
      </p:sp>
    </p:spTree>
    <p:extLst>
      <p:ext uri="{BB962C8B-B14F-4D97-AF65-F5344CB8AC3E}">
        <p14:creationId xmlns:p14="http://schemas.microsoft.com/office/powerpoint/2010/main" val="34241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29BBFB45-B1AE-45A7-8CF4-EA33B4FB9C12}"/>
              </a:ext>
            </a:extLst>
          </p:cNvPr>
          <p:cNvSpPr/>
          <p:nvPr/>
        </p:nvSpPr>
        <p:spPr>
          <a:xfrm>
            <a:off x="6664331" y="242419"/>
            <a:ext cx="5527669" cy="487254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000" b="1" dirty="0">
                <a:latin typeface="Heebo" panose="00000500000000000000" pitchFamily="2" charset="-79"/>
                <a:cs typeface="Heebo" panose="00000500000000000000" pitchFamily="2" charset="-79"/>
              </a:rPr>
              <a:t>סיכום ההמלצות לחקלאות צמחית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3154B74-AC2D-49FD-9221-1A1A500771C7}"/>
              </a:ext>
            </a:extLst>
          </p:cNvPr>
          <p:cNvSpPr txBox="1"/>
          <p:nvPr/>
        </p:nvSpPr>
        <p:spPr>
          <a:xfrm>
            <a:off x="5468645" y="914400"/>
            <a:ext cx="6302729" cy="3277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ניתן להגדיל </a:t>
            </a:r>
            <a:r>
              <a:rPr lang="he-IL" dirty="0"/>
              <a:t>את הקרקעות החקלאיות המעובדות במוא"ז מגילות </a:t>
            </a:r>
            <a:r>
              <a:rPr lang="he-IL" b="1" dirty="0"/>
              <a:t>בכ-12-16,000 דונם</a:t>
            </a:r>
            <a:r>
              <a:rPr lang="he-IL" dirty="0"/>
              <a:t>, בכפוף לזמינות מים ואיכותם.</a:t>
            </a:r>
          </a:p>
          <a:p>
            <a:r>
              <a:rPr lang="he-IL" b="1" dirty="0"/>
              <a:t>בשנת היעד יהיו במגילות 28-32,000 דונם קרקע חקלאית מעובדת.</a:t>
            </a:r>
            <a:endParaRPr lang="he-IL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ככל הניתן יש לשאוף לקבלת </a:t>
            </a:r>
            <a:r>
              <a:rPr lang="he-IL" b="1" dirty="0"/>
              <a:t>מים שפירים או </a:t>
            </a:r>
            <a:r>
              <a:rPr lang="he-IL" b="1" dirty="0" err="1"/>
              <a:t>קולחין</a:t>
            </a:r>
            <a:r>
              <a:rPr lang="he-IL" b="1" dirty="0"/>
              <a:t> בטיהור שלישוני ללא מלחים</a:t>
            </a:r>
            <a:r>
              <a:rPr lang="he-IL" dirty="0"/>
              <a:t>, שיאפשרו מגוון רחב של גידולים רווחיים.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dirty="0"/>
              <a:t>ניתן לשם כך להפעיל מערכות התפלה מקומיות ו/או טיהור שלישוני של חלק </a:t>
            </a:r>
            <a:r>
              <a:rPr lang="he-IL" dirty="0" err="1"/>
              <a:t>מהקולחין</a:t>
            </a:r>
            <a:r>
              <a:rPr lang="he-IL" dirty="0"/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e-IL" b="1" dirty="0"/>
              <a:t>תוספת ההכנסות </a:t>
            </a:r>
            <a:r>
              <a:rPr lang="he-IL" dirty="0"/>
              <a:t>לתושבי האזור, כתוצאה ממימוש </a:t>
            </a:r>
            <a:r>
              <a:rPr lang="he-IL" dirty="0" err="1"/>
              <a:t>התכנית</a:t>
            </a:r>
            <a:r>
              <a:rPr lang="he-IL" dirty="0"/>
              <a:t> המוצעת, </a:t>
            </a:r>
            <a:r>
              <a:rPr lang="he-IL" b="1" dirty="0"/>
              <a:t>הינה 70-86 מיליון ₪ בשנה</a:t>
            </a:r>
            <a:r>
              <a:rPr lang="he-IL" dirty="0"/>
              <a:t>, בכפוף לחלופה שתאומץ.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11AEA53E-8FD3-416E-91A8-0BAB5DAEA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99" y="10154"/>
            <a:ext cx="3391270" cy="360707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A232A61-11CC-4571-8E01-00D3E5CAE5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32" y="3746546"/>
            <a:ext cx="3389037" cy="300713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27117D6-0A9A-47F6-A723-2C0865344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BF8C205A-9989-48E2-813D-CDE980659BE9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1" name="תמונה 0" descr="עץ סרוק 001.jpg">
              <a:extLst>
                <a:ext uri="{FF2B5EF4-FFF2-40B4-BE49-F238E27FC236}">
                  <a16:creationId xmlns:a16="http://schemas.microsoft.com/office/drawing/2014/main" id="{5114554D-6E59-431B-BBCA-4674AA9C0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A67FC257-56B3-471F-881E-8AB3D53F8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8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C7C6278E-01B5-4159-B541-0F5004B33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1232A533-2FBB-4B4E-84D4-6CF0BABA6A2E}"/>
              </a:ext>
            </a:extLst>
          </p:cNvPr>
          <p:cNvSpPr/>
          <p:nvPr/>
        </p:nvSpPr>
        <p:spPr>
          <a:xfrm>
            <a:off x="2633662" y="2161309"/>
            <a:ext cx="6924675" cy="829541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ctr" rtl="1">
              <a:spcBef>
                <a:spcPts val="1200"/>
              </a:spcBef>
            </a:pPr>
            <a:r>
              <a:rPr lang="he-IL" sz="3600" b="1" dirty="0">
                <a:solidFill>
                  <a:schemeClr val="accent6">
                    <a:lumMod val="50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גידול בעלי חיים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E0CEB0E-904B-4C92-B34A-AC04F846ED75}"/>
              </a:ext>
            </a:extLst>
          </p:cNvPr>
          <p:cNvSpPr/>
          <p:nvPr/>
        </p:nvSpPr>
        <p:spPr>
          <a:xfrm>
            <a:off x="166603" y="93169"/>
            <a:ext cx="1873954" cy="187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C35D6489-717A-408A-A63F-8DA12B1BAC45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8" name="תמונה 0" descr="עץ סרוק 001.jpg">
              <a:extLst>
                <a:ext uri="{FF2B5EF4-FFF2-40B4-BE49-F238E27FC236}">
                  <a16:creationId xmlns:a16="http://schemas.microsoft.com/office/drawing/2014/main" id="{67714ACB-92C2-495C-B912-61ADAF7BB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A0F83EE-464C-4371-A092-685DF86D3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79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CF8DC93-77E9-45D5-9CF8-78E83DA317A2}"/>
              </a:ext>
            </a:extLst>
          </p:cNvPr>
          <p:cNvSpPr txBox="1"/>
          <p:nvPr/>
        </p:nvSpPr>
        <p:spPr>
          <a:xfrm>
            <a:off x="6486525" y="1136342"/>
            <a:ext cx="5125467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1200"/>
              </a:spcBef>
            </a:pP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לטובת הרחבה עתידית של שטחי הרפת והלולים, יש צורך בשטחים ביעוד "מבני משק".</a:t>
            </a:r>
          </a:p>
          <a:p>
            <a:pPr>
              <a:spcBef>
                <a:spcPts val="1200"/>
              </a:spcBef>
            </a:pP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בקיבוצים באזור ישנם שטחים נרחבים ביעוד מבני משק שטרם מומשו, ויוכלו לשמש להרחבת משקי בעלי חיים בעתיד.</a:t>
            </a:r>
          </a:p>
          <a:p>
            <a:pPr>
              <a:spcBef>
                <a:spcPts val="1200"/>
              </a:spcBef>
            </a:pP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גידול מספוא באזור מגילות יכול לשפר את כלכלת הרפתות, וכן לאפשר פרנסה למגדלי המספוא עצמם.</a:t>
            </a:r>
          </a:p>
          <a:p>
            <a:pPr>
              <a:spcBef>
                <a:spcPts val="1200"/>
              </a:spcBef>
            </a:pP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בחלופות לחקלאות הצמחית חושבו כ-1,200 דונם גידולי תירס לתחמיץ, שיוכלו לספק באופן מלא את תצרוכת הרפתות באזור.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6005FB4-B289-4229-8C8F-6FFEC757E7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3" y="8876"/>
            <a:ext cx="4081925" cy="349537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7880C1D0-7801-44AB-8469-CD9CAD79B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634" y="3522004"/>
            <a:ext cx="4130506" cy="3362580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67DE7F8B-E6A5-416D-974E-5F1B8D4FB899}"/>
              </a:ext>
            </a:extLst>
          </p:cNvPr>
          <p:cNvSpPr/>
          <p:nvPr/>
        </p:nvSpPr>
        <p:spPr>
          <a:xfrm>
            <a:off x="6664331" y="242418"/>
            <a:ext cx="5527669" cy="671981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800" b="1" dirty="0">
                <a:latin typeface="Heebo" panose="00000500000000000000" pitchFamily="2" charset="-79"/>
                <a:cs typeface="Heebo" panose="00000500000000000000" pitchFamily="2" charset="-79"/>
              </a:rPr>
              <a:t>ענפים קיימים: רפת ולול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C1B11B84-ED87-439D-8E3A-E93E5F34B7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EC95F49E-5866-4454-93DB-B381809F7B48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4" name="תמונה 0" descr="עץ סרוק 001.jpg">
              <a:extLst>
                <a:ext uri="{FF2B5EF4-FFF2-40B4-BE49-F238E27FC236}">
                  <a16:creationId xmlns:a16="http://schemas.microsoft.com/office/drawing/2014/main" id="{1ACA2D99-2F24-4181-A9D8-558A02BC0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CE3B6091-0D2A-4DB2-AE65-F495EE291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23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0E97C6FD-7397-4758-96AB-325A71628B79}"/>
              </a:ext>
            </a:extLst>
          </p:cNvPr>
          <p:cNvSpPr/>
          <p:nvPr/>
        </p:nvSpPr>
        <p:spPr>
          <a:xfrm>
            <a:off x="6664331" y="242418"/>
            <a:ext cx="5527669" cy="671981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800" b="1" dirty="0">
                <a:latin typeface="Heebo" panose="00000500000000000000" pitchFamily="2" charset="-79"/>
                <a:cs typeface="Heebo" panose="00000500000000000000" pitchFamily="2" charset="-79"/>
              </a:rPr>
              <a:t>חקלאות מים – עיקרי התובנות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CF8DC93-77E9-45D5-9CF8-78E83DA317A2}"/>
              </a:ext>
            </a:extLst>
          </p:cNvPr>
          <p:cNvSpPr txBox="1"/>
          <p:nvPr/>
        </p:nvSpPr>
        <p:spPr>
          <a:xfrm>
            <a:off x="470517" y="1136342"/>
            <a:ext cx="11141475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יש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התאמה אקלימית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לגידול דגי איכות כגון: לברק, דניס. ומוצרים מיוחדים כגון שרימפס, אצות.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ניתן לגדל דגים במים מליחים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וזהו יתרון יחסי בהשוואה לגידולים צמחיים הזקוקים למים באיכות טובה יותר. 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כמות המים תלו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יה בטכנולוגיה הנבחרת לגידול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מתקן סמי-אינטנסיבי: שבו המים עוברים בזרימה רציפה. מומלץ כאשר המים זולים מאוד.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מתקן אינטנסיבי: שבו מי הפלט הם בכמות נמוכה מאוד.</a:t>
            </a:r>
          </a:p>
          <a:p>
            <a:pPr lvl="1">
              <a:spcBef>
                <a:spcPts val="1200"/>
              </a:spcBef>
            </a:pP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הכוונה היא לגדל דגים כשימוש ביניים והעברת מי הפלט לגידולים צמחיים, ולכן יש להשתמש במתקנים סמי-אינטנסיביים. </a:t>
            </a:r>
          </a:p>
          <a:p>
            <a:pPr lvl="1">
              <a:spcBef>
                <a:spcPts val="1200"/>
              </a:spcBef>
            </a:pP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מי הפלט מכילים הפרשות דגים, לא מתאימים לגידולים הדורשים מים שפירים.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היצע המים המליחים כ-3 </a:t>
            </a:r>
            <a:r>
              <a:rPr lang="he-IL" dirty="0" err="1">
                <a:latin typeface="Calibri" panose="020F0502020204030204" pitchFamily="34" charset="0"/>
                <a:cs typeface="Arial" panose="020B0604020202020204" pitchFamily="34" charset="0"/>
              </a:rPr>
              <a:t>מלמ"ק</a:t>
            </a:r>
            <a:r>
              <a:rPr lang="he-IL" dirty="0">
                <a:latin typeface="Calibri" panose="020F0502020204030204" pitchFamily="34" charset="0"/>
                <a:cs typeface="Arial" panose="020B0604020202020204" pitchFamily="34" charset="0"/>
              </a:rPr>
              <a:t> יכול לייצר כ-3,000 טון דגים בשנה, מתקן בגודל של כ-6,000 דונם, מתקן גדול מאוד.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/>
              <a:t>חקלאות מים כרוכה ברמת סיכון גבוהה: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/>
              <a:t>סיכון רגולטיבי – פתיחת השוק ליבוא דגים במחירי היצף.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/>
              <a:t>הטכנולוגיה אינה פתורה לגמרי, הערכים הכלכליים לא ברורים.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e-IL" dirty="0"/>
              <a:t>מוצע לשקול בזהירות את מוצרים שמייצרים וגודל המתקן שמקימים, ולהתקדם בשלביות.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092228-33DE-4717-A60A-7026F536C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E4B1A1AF-CF32-425B-98ED-E2BED3BF5200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0" name="תמונה 0" descr="עץ סרוק 001.jpg">
              <a:extLst>
                <a:ext uri="{FF2B5EF4-FFF2-40B4-BE49-F238E27FC236}">
                  <a16:creationId xmlns:a16="http://schemas.microsoft.com/office/drawing/2014/main" id="{0DCC7104-60EF-49FB-BEBC-8100497F5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14CAE110-C92A-4FD2-B20C-D645D0E7D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277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2CEFF579-7105-451F-8132-4DB7B569C7A7}"/>
              </a:ext>
            </a:extLst>
          </p:cNvPr>
          <p:cNvSpPr/>
          <p:nvPr/>
        </p:nvSpPr>
        <p:spPr>
          <a:xfrm>
            <a:off x="2633662" y="2161309"/>
            <a:ext cx="6924675" cy="829541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ctr" rtl="1">
              <a:spcBef>
                <a:spcPts val="1200"/>
              </a:spcBef>
            </a:pPr>
            <a:r>
              <a:rPr lang="he-IL" sz="3600" b="1" dirty="0">
                <a:solidFill>
                  <a:schemeClr val="accent6">
                    <a:lumMod val="50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חקלאות וסביבה</a:t>
            </a:r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מלבן 4">
            <a:extLst>
              <a:ext uri="{FF2B5EF4-FFF2-40B4-BE49-F238E27FC236}">
                <a16:creationId xmlns:a16="http://schemas.microsoft.com/office/drawing/2014/main" id="{0E0CEB0E-904B-4C92-B34A-AC04F846ED75}"/>
              </a:ext>
            </a:extLst>
          </p:cNvPr>
          <p:cNvSpPr/>
          <p:nvPr/>
        </p:nvSpPr>
        <p:spPr>
          <a:xfrm>
            <a:off x="166603" y="93169"/>
            <a:ext cx="1873954" cy="187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7A981FA-9CB7-4EFF-A5D9-B86A54309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8856A984-E3F2-46F4-B72B-D035F0589442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9" name="תמונה 0" descr="עץ סרוק 001.jpg">
              <a:extLst>
                <a:ext uri="{FF2B5EF4-FFF2-40B4-BE49-F238E27FC236}">
                  <a16:creationId xmlns:a16="http://schemas.microsoft.com/office/drawing/2014/main" id="{CC9EDB1B-03C3-4C5A-ACFD-EE3487099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6510EE68-C79B-4044-B015-B733104E0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45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5020661" y="242419"/>
            <a:ext cx="7171340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אקולוגיה וחקלאות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0CA4D4C-4A8E-44BF-B875-48B6DC56E481}"/>
              </a:ext>
            </a:extLst>
          </p:cNvPr>
          <p:cNvSpPr txBox="1"/>
          <p:nvPr/>
        </p:nvSpPr>
        <p:spPr>
          <a:xfrm>
            <a:off x="5020660" y="1059678"/>
            <a:ext cx="6994727" cy="2135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איזון בין שימור שטחים טבעיים לבין הכשרת שטחים חקלאיים: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dirty="0">
                <a:latin typeface="Heebo" pitchFamily="2" charset="-79"/>
                <a:cs typeface="Heebo" pitchFamily="2" charset="-79"/>
              </a:rPr>
              <a:t>איתור שטחי חקלאות חדשים בתכנית נעשה תוך התחשבות בשימור ערכי טבע ונוף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dirty="0">
                <a:latin typeface="Heebo" pitchFamily="2" charset="-79"/>
                <a:cs typeface="Heebo" pitchFamily="2" charset="-79"/>
              </a:rPr>
              <a:t>בתכנון שטחים חקלאיים עתידיים גודל וצורת החלקות תתבסס על נתוני השטח המקומיים: ערוצי נחלים, טופוגרפיה, מסלע.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2B0115F-5FCC-4C99-85AC-BDE9DE500D09}"/>
              </a:ext>
            </a:extLst>
          </p:cNvPr>
          <p:cNvSpPr txBox="1"/>
          <p:nvPr/>
        </p:nvSpPr>
        <p:spPr>
          <a:xfrm>
            <a:off x="5020660" y="3323065"/>
            <a:ext cx="6994728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השפעה על מקורות מים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dirty="0">
                <a:latin typeface="Heebo" pitchFamily="2" charset="-79"/>
                <a:cs typeface="Heebo" pitchFamily="2" charset="-79"/>
              </a:rPr>
              <a:t>רוב שטחי המועצה מושקים במי קולחין בטיהור שניוני (</a:t>
            </a:r>
            <a:r>
              <a:rPr lang="he-IL" dirty="0" err="1">
                <a:latin typeface="Heebo" pitchFamily="2" charset="-79"/>
                <a:cs typeface="Heebo" pitchFamily="2" charset="-79"/>
              </a:rPr>
              <a:t>מט"ש</a:t>
            </a:r>
            <a:r>
              <a:rPr lang="he-IL" dirty="0">
                <a:latin typeface="Heebo" pitchFamily="2" charset="-79"/>
                <a:cs typeface="Heebo" pitchFamily="2" charset="-79"/>
              </a:rPr>
              <a:t> נבי מוסא)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e-IL" dirty="0">
                <a:latin typeface="Heebo" pitchFamily="2" charset="-79"/>
                <a:cs typeface="Heebo" pitchFamily="2" charset="-79"/>
              </a:rPr>
              <a:t>התכנית מציעה לטהר חלק מהמים לדרגת טיהור שלישונית, המתאימה לכל גידול.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7C1E61F7-13B0-44DF-BD69-8E6876626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93" y="549391"/>
            <a:ext cx="3920866" cy="3692096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AB056-9A9C-4066-9691-23AC5F4B61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770D00D5-115E-4FC0-88A5-E9DCE09CB0A2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1" name="תמונה 0" descr="עץ סרוק 001.jpg">
              <a:extLst>
                <a:ext uri="{FF2B5EF4-FFF2-40B4-BE49-F238E27FC236}">
                  <a16:creationId xmlns:a16="http://schemas.microsoft.com/office/drawing/2014/main" id="{38C9EA15-8D66-4B79-9A03-E99D56C15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A41DA72-BFC4-4563-A33E-C40C636F1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36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5731379" y="242419"/>
            <a:ext cx="6460621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אקולוגיה וחקלאות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0CA4D4C-4A8E-44BF-B875-48B6DC56E481}"/>
              </a:ext>
            </a:extLst>
          </p:cNvPr>
          <p:cNvSpPr txBox="1"/>
          <p:nvPr/>
        </p:nvSpPr>
        <p:spPr>
          <a:xfrm>
            <a:off x="5554766" y="913981"/>
            <a:ext cx="6460621" cy="2135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מגוון ביולוגי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השפעה לשני כיוונים- מצד אחד צמצום ופגיעה ומצד שני הגדלת המגוון באמצעות בתי גידול חדשים וגוון הנוף.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הגדלת סל הגידולים בהתאם לתכנית תסייע בין היתר למנוע </a:t>
            </a:r>
            <a:r>
              <a:rPr lang="he-IL" dirty="0" err="1">
                <a:latin typeface="Heebo" pitchFamily="2" charset="-79"/>
                <a:cs typeface="Heebo" pitchFamily="2" charset="-79"/>
              </a:rPr>
              <a:t>מונוקולטורה</a:t>
            </a:r>
            <a:r>
              <a:rPr lang="he-IL" dirty="0">
                <a:latin typeface="Heebo" pitchFamily="2" charset="-79"/>
                <a:cs typeface="Heebo" pitchFamily="2" charset="-79"/>
              </a:rPr>
              <a:t> וצמצום הפגיעה במגוון הביולוגי.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2B0115F-5FCC-4C99-85AC-BDE9DE500D09}"/>
              </a:ext>
            </a:extLst>
          </p:cNvPr>
          <p:cNvSpPr txBox="1"/>
          <p:nvPr/>
        </p:nvSpPr>
        <p:spPr>
          <a:xfrm>
            <a:off x="5554766" y="3101493"/>
            <a:ext cx="6460621" cy="33816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מינים פולשים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לפי מחקרים באזור ההשפעה מצומצמת לגבולות המטע ולעיתים מקור המינים הפולשים בגינות נוי סמוכות.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ניתן לנקוט מספר פעולות לצמצום התופעה: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Heebo" pitchFamily="2" charset="-79"/>
                <a:cs typeface="Heebo" pitchFamily="2" charset="-79"/>
              </a:rPr>
              <a:t>     - שטיפת כלים חקלאיים לפני מעבר ממקום למקום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Heebo" pitchFamily="2" charset="-79"/>
                <a:cs typeface="Heebo" pitchFamily="2" charset="-79"/>
              </a:rPr>
              <a:t>     - צמצום אזורי הרטבה מחוץ לשטחי החקלאות העשויים להוות בית          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Heebo" pitchFamily="2" charset="-79"/>
                <a:cs typeface="Heebo" pitchFamily="2" charset="-79"/>
              </a:rPr>
              <a:t>       גידול למינים לא מקומיים.</a:t>
            </a:r>
          </a:p>
          <a:p>
            <a:pPr>
              <a:lnSpc>
                <a:spcPct val="150000"/>
              </a:lnSpc>
            </a:pPr>
            <a:endParaRPr lang="he-IL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5" name="תמונה 4" descr="תמונה שמכילה דשא, חוץ, שדה, יבש&#10;&#10;התיאור נוצר באופן אוטומטי">
            <a:extLst>
              <a:ext uri="{FF2B5EF4-FFF2-40B4-BE49-F238E27FC236}">
                <a16:creationId xmlns:a16="http://schemas.microsoft.com/office/drawing/2014/main" id="{EE18596A-C7A8-4243-84ED-745513EBE3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0851"/>
            <a:ext cx="5342137" cy="4606197"/>
          </a:xfrm>
          <a:prstGeom prst="flowChartConnector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60B66E8-F7F5-445B-8534-5E07D232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102" y="3379805"/>
            <a:ext cx="3424350" cy="2569601"/>
          </a:xfrm>
          <a:prstGeom prst="flowChart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225B434-FCD0-442D-AB2D-BEA1C2E652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86C7A366-A9F8-4922-A9AC-9A3A07B7210C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2" name="תמונה 0" descr="עץ סרוק 001.jpg">
              <a:extLst>
                <a:ext uri="{FF2B5EF4-FFF2-40B4-BE49-F238E27FC236}">
                  <a16:creationId xmlns:a16="http://schemas.microsoft.com/office/drawing/2014/main" id="{74800A2A-5FE2-47F5-8BB4-1DE1A2832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4DF0FAF-1447-4D1F-B6A6-B35703F1E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061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6728178" y="268344"/>
            <a:ext cx="5463822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פסולת חקלאית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7300746" y="3061701"/>
            <a:ext cx="4627062" cy="8887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atin typeface="Heebo" pitchFamily="2" charset="-79"/>
                <a:cs typeface="Heebo" pitchFamily="2" charset="-79"/>
              </a:rPr>
              <a:t>קיימת חשיבות להפרדה בשטח של סוגי הפסולת השונים על מנת לאפשר את הטיפול המיטבי.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F5EBAED-2BAC-4CE4-A6B1-D1423034B299}"/>
              </a:ext>
            </a:extLst>
          </p:cNvPr>
          <p:cNvSpPr txBox="1"/>
          <p:nvPr/>
        </p:nvSpPr>
        <p:spPr>
          <a:xfrm>
            <a:off x="2675502" y="1692492"/>
            <a:ext cx="1580972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Heebo" pitchFamily="2" charset="-79"/>
                <a:cs typeface="Heebo" pitchFamily="2" charset="-79"/>
              </a:rPr>
              <a:t>פעילות חקלאית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180FEB4-6B36-402B-B9BE-F77DBD38A563}"/>
              </a:ext>
            </a:extLst>
          </p:cNvPr>
          <p:cNvSpPr txBox="1"/>
          <p:nvPr/>
        </p:nvSpPr>
        <p:spPr>
          <a:xfrm>
            <a:off x="4954523" y="492215"/>
            <a:ext cx="1580972" cy="9088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Heebo" pitchFamily="2" charset="-79"/>
                <a:cs typeface="Heebo" pitchFamily="2" charset="-79"/>
              </a:rPr>
              <a:t>פסולת צמחית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FBE2170-171D-4772-B1A2-D017C1C6EBD5}"/>
              </a:ext>
            </a:extLst>
          </p:cNvPr>
          <p:cNvSpPr txBox="1"/>
          <p:nvPr/>
        </p:nvSpPr>
        <p:spPr>
          <a:xfrm>
            <a:off x="172741" y="805750"/>
            <a:ext cx="2137730" cy="9088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b="1">
                <a:latin typeface="Heebo" pitchFamily="2" charset="-79"/>
                <a:cs typeface="Heebo" pitchFamily="2" charset="-79"/>
              </a:defRPr>
            </a:lvl1pPr>
          </a:lstStyle>
          <a:p>
            <a:r>
              <a:rPr lang="he-IL"/>
              <a:t>פסולת משקי-בע"ח</a:t>
            </a:r>
            <a:endParaRPr lang="he-IL" dirty="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B3C7300-90EA-4636-B471-5B42AE34E194}"/>
              </a:ext>
            </a:extLst>
          </p:cNvPr>
          <p:cNvSpPr txBox="1"/>
          <p:nvPr/>
        </p:nvSpPr>
        <p:spPr>
          <a:xfrm>
            <a:off x="2555668" y="3116121"/>
            <a:ext cx="1580972" cy="9088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b="1">
                <a:latin typeface="Heebo" pitchFamily="2" charset="-79"/>
                <a:cs typeface="Heebo" pitchFamily="2" charset="-79"/>
              </a:defRPr>
            </a:lvl1pPr>
          </a:lstStyle>
          <a:p>
            <a:r>
              <a:rPr lang="he-IL" dirty="0"/>
              <a:t>פסולת פלסטיק</a:t>
            </a:r>
          </a:p>
        </p:txBody>
      </p:sp>
      <p:sp>
        <p:nvSpPr>
          <p:cNvPr id="16" name="חץ: מעוקל למעלה 15">
            <a:extLst>
              <a:ext uri="{FF2B5EF4-FFF2-40B4-BE49-F238E27FC236}">
                <a16:creationId xmlns:a16="http://schemas.microsoft.com/office/drawing/2014/main" id="{26A053B5-846F-4756-B69C-E093BB3360B2}"/>
              </a:ext>
            </a:extLst>
          </p:cNvPr>
          <p:cNvSpPr/>
          <p:nvPr/>
        </p:nvSpPr>
        <p:spPr>
          <a:xfrm rot="19288049">
            <a:off x="4511566" y="1615845"/>
            <a:ext cx="1216152" cy="731520"/>
          </a:xfrm>
          <a:prstGeom prst="curved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7" name="חץ: מעוקל למעלה 16">
            <a:extLst>
              <a:ext uri="{FF2B5EF4-FFF2-40B4-BE49-F238E27FC236}">
                <a16:creationId xmlns:a16="http://schemas.microsoft.com/office/drawing/2014/main" id="{DC5FD6A4-A9CE-463F-A32A-4ABEAC7F38A8}"/>
              </a:ext>
            </a:extLst>
          </p:cNvPr>
          <p:cNvSpPr/>
          <p:nvPr/>
        </p:nvSpPr>
        <p:spPr>
          <a:xfrm rot="8465270">
            <a:off x="3553977" y="660182"/>
            <a:ext cx="1216152" cy="731520"/>
          </a:xfrm>
          <a:prstGeom prst="curved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חץ: מעוקל למעלה 17">
            <a:extLst>
              <a:ext uri="{FF2B5EF4-FFF2-40B4-BE49-F238E27FC236}">
                <a16:creationId xmlns:a16="http://schemas.microsoft.com/office/drawing/2014/main" id="{9D405ECA-A8D9-4D28-A6DB-026EFC545D89}"/>
              </a:ext>
            </a:extLst>
          </p:cNvPr>
          <p:cNvSpPr/>
          <p:nvPr/>
        </p:nvSpPr>
        <p:spPr>
          <a:xfrm rot="13154330">
            <a:off x="2103967" y="560670"/>
            <a:ext cx="1216152" cy="731520"/>
          </a:xfrm>
          <a:prstGeom prst="curved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חץ: מעוקל למעלה 18">
            <a:extLst>
              <a:ext uri="{FF2B5EF4-FFF2-40B4-BE49-F238E27FC236}">
                <a16:creationId xmlns:a16="http://schemas.microsoft.com/office/drawing/2014/main" id="{76DCF840-2309-413C-B9BD-5785E7A67760}"/>
              </a:ext>
            </a:extLst>
          </p:cNvPr>
          <p:cNvSpPr/>
          <p:nvPr/>
        </p:nvSpPr>
        <p:spPr>
          <a:xfrm rot="1756335">
            <a:off x="1355388" y="2023997"/>
            <a:ext cx="1216152" cy="731520"/>
          </a:xfrm>
          <a:prstGeom prst="curvedUp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חץ: למטה 19">
            <a:extLst>
              <a:ext uri="{FF2B5EF4-FFF2-40B4-BE49-F238E27FC236}">
                <a16:creationId xmlns:a16="http://schemas.microsoft.com/office/drawing/2014/main" id="{F53DC7E2-FA1C-49EC-A46F-5823088D0B60}"/>
              </a:ext>
            </a:extLst>
          </p:cNvPr>
          <p:cNvSpPr/>
          <p:nvPr/>
        </p:nvSpPr>
        <p:spPr>
          <a:xfrm>
            <a:off x="3172055" y="2466619"/>
            <a:ext cx="348199" cy="56633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גרפיקה 21" descr="עץ דקל עם מילוי מלא">
            <a:extLst>
              <a:ext uri="{FF2B5EF4-FFF2-40B4-BE49-F238E27FC236}">
                <a16:creationId xmlns:a16="http://schemas.microsoft.com/office/drawing/2014/main" id="{99F20900-0DB4-4A3B-B665-376537DB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1402" y="1534195"/>
            <a:ext cx="914400" cy="914400"/>
          </a:xfrm>
          <a:prstGeom prst="rect">
            <a:avLst/>
          </a:prstGeom>
        </p:spPr>
      </p:pic>
      <p:pic>
        <p:nvPicPr>
          <p:cNvPr id="24" name="גרפיקה 23" descr="מיחזור קו מיתאר">
            <a:extLst>
              <a:ext uri="{FF2B5EF4-FFF2-40B4-BE49-F238E27FC236}">
                <a16:creationId xmlns:a16="http://schemas.microsoft.com/office/drawing/2014/main" id="{B7B7DAFB-66BF-4938-8A7A-4BAB323A7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7238" y="4100892"/>
            <a:ext cx="914400" cy="914400"/>
          </a:xfrm>
          <a:prstGeom prst="rect">
            <a:avLst/>
          </a:prstGeom>
        </p:spPr>
      </p:pic>
      <p:pic>
        <p:nvPicPr>
          <p:cNvPr id="26" name="גרפיקה 25" descr="פרה עם מילוי מלא">
            <a:extLst>
              <a:ext uri="{FF2B5EF4-FFF2-40B4-BE49-F238E27FC236}">
                <a16:creationId xmlns:a16="http://schemas.microsoft.com/office/drawing/2014/main" id="{EFC21E55-38C6-4249-A20F-83D02472EF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5211" y="2051370"/>
            <a:ext cx="457200" cy="457200"/>
          </a:xfrm>
          <a:prstGeom prst="rect">
            <a:avLst/>
          </a:prstGeom>
        </p:spPr>
      </p:pic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6A624397-F401-47C8-B56D-83AA6BEBB912}"/>
              </a:ext>
            </a:extLst>
          </p:cNvPr>
          <p:cNvSpPr txBox="1"/>
          <p:nvPr/>
        </p:nvSpPr>
        <p:spPr>
          <a:xfrm>
            <a:off x="6728178" y="1377880"/>
            <a:ext cx="5199630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atin typeface="Heebo" pitchFamily="2" charset="-79"/>
                <a:cs typeface="Heebo" pitchFamily="2" charset="-79"/>
              </a:rPr>
              <a:t>כמו כל פעילות אנושית יצרנית- חקלאות מייצרת תוצרי לוואי שניתן להשתמש בהם </a:t>
            </a:r>
            <a:r>
              <a:rPr lang="he-IL" b="1" dirty="0">
                <a:latin typeface="Heebo" pitchFamily="2" charset="-79"/>
                <a:cs typeface="Heebo" pitchFamily="2" charset="-79"/>
              </a:rPr>
              <a:t>כמשאב </a:t>
            </a:r>
            <a:r>
              <a:rPr lang="he-IL" dirty="0">
                <a:latin typeface="Heebo" pitchFamily="2" charset="-79"/>
                <a:cs typeface="Heebo" pitchFamily="2" charset="-79"/>
              </a:rPr>
              <a:t>באמצעות קומפוסטציה, העשרת הקרקע, הפקת אנרגיה וכיו"ב.</a:t>
            </a:r>
          </a:p>
        </p:txBody>
      </p:sp>
      <p:pic>
        <p:nvPicPr>
          <p:cNvPr id="21" name="תמונה 20" descr="תמונה שמכילה דשא, חוץ, שדה, רוק&#10;&#10;התיאור נוצר באופן אוטומטי">
            <a:extLst>
              <a:ext uri="{FF2B5EF4-FFF2-40B4-BE49-F238E27FC236}">
                <a16:creationId xmlns:a16="http://schemas.microsoft.com/office/drawing/2014/main" id="{A26CEA39-A914-43A9-8E78-DAA751B64F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9000" y="3136815"/>
            <a:ext cx="2916988" cy="2916988"/>
          </a:xfrm>
          <a:prstGeom prst="flowChartConnector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77FD956D-0BDE-4AE7-A2DF-37B990AA419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4977E5DE-1E8F-4EB2-82D7-FB8662FA4A24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28" name="תמונה 0" descr="עץ סרוק 001.jpg">
              <a:extLst>
                <a:ext uri="{FF2B5EF4-FFF2-40B4-BE49-F238E27FC236}">
                  <a16:creationId xmlns:a16="http://schemas.microsoft.com/office/drawing/2014/main" id="{18B10FBE-5171-4614-B935-23247312C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215613DA-4650-4519-BFD1-AE94D418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37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2A356032-05B2-4C7C-B3E8-118F5B8B2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89" y="97706"/>
            <a:ext cx="9487222" cy="5979822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7BF7692-AA00-49E0-82F2-B8223979BB39}"/>
              </a:ext>
            </a:extLst>
          </p:cNvPr>
          <p:cNvSpPr txBox="1"/>
          <p:nvPr/>
        </p:nvSpPr>
        <p:spPr>
          <a:xfrm>
            <a:off x="8284786" y="1401395"/>
            <a:ext cx="3685032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סה"כ כ-16,200 דונם שטחים חקלאיים מעובדים במוא"ז מגילות, כ-20,000 דונם כולל השטח הבנוי ביישובים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7B320A04-B1FD-443F-B8C8-8E9EAD08EA40}"/>
              </a:ext>
            </a:extLst>
          </p:cNvPr>
          <p:cNvGrpSpPr/>
          <p:nvPr/>
        </p:nvGrpSpPr>
        <p:grpSpPr>
          <a:xfrm>
            <a:off x="8826470" y="6246334"/>
            <a:ext cx="3097166" cy="513960"/>
            <a:chOff x="8751849" y="6338873"/>
            <a:chExt cx="3097166" cy="513960"/>
          </a:xfrm>
        </p:grpSpPr>
        <p:pic>
          <p:nvPicPr>
            <p:cNvPr id="6" name="תמונה 0" descr="עץ סרוק 001.jpg">
              <a:extLst>
                <a:ext uri="{FF2B5EF4-FFF2-40B4-BE49-F238E27FC236}">
                  <a16:creationId xmlns:a16="http://schemas.microsoft.com/office/drawing/2014/main" id="{4D869001-5B8F-42F4-AB98-A7EDB07955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573E3EB6-AD3A-482C-B4D8-F2C2BF85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6CC39CA-D370-4949-B3CF-B80D2C4B78AC}"/>
              </a:ext>
            </a:extLst>
          </p:cNvPr>
          <p:cNvSpPr txBox="1"/>
          <p:nvPr/>
        </p:nvSpPr>
        <p:spPr>
          <a:xfrm>
            <a:off x="699492" y="5911080"/>
            <a:ext cx="5823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1400" dirty="0"/>
              <a:t>שטחים חקלאיים שנוספו בשנתיים האחרונות וטרם מופו 1,500 דונם </a:t>
            </a:r>
          </a:p>
          <a:p>
            <a:pPr algn="l"/>
            <a:r>
              <a:rPr lang="he-IL" sz="1400" dirty="0"/>
              <a:t>סה"כ במועצה 16,200 דונם שטחים חקלאיים מעובדים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D64CE79-FBD1-4DE0-894E-65309AD854A3}"/>
              </a:ext>
            </a:extLst>
          </p:cNvPr>
          <p:cNvSpPr txBox="1"/>
          <p:nvPr/>
        </p:nvSpPr>
        <p:spPr>
          <a:xfrm>
            <a:off x="8284786" y="2609467"/>
            <a:ext cx="368503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ההכנסות מחקלאות במוא"ז מגילות (רווח תפעולי) הינן </a:t>
            </a:r>
            <a:r>
              <a:rPr lang="he-IL" b="1" dirty="0"/>
              <a:t>כ-52 מיליון ₪ בשנה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68CC6BFA-B769-429E-8F96-E8CBBE6ED2A7}"/>
              </a:ext>
            </a:extLst>
          </p:cNvPr>
          <p:cNvSpPr/>
          <p:nvPr/>
        </p:nvSpPr>
        <p:spPr>
          <a:xfrm>
            <a:off x="7315201" y="242419"/>
            <a:ext cx="4876800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אפיון החקלאות – חקלאות צמחית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AE083CB-AEAD-41BF-8F22-6E510F3BC4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89" y="6388898"/>
            <a:ext cx="3986310" cy="3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59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6728178" y="268344"/>
            <a:ext cx="5463822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פסולת חקלאית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6728178" y="1256232"/>
            <a:ext cx="5182538" cy="33316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dirty="0">
                <a:latin typeface="Heebo" pitchFamily="2" charset="-79"/>
                <a:cs typeface="Heebo" pitchFamily="2" charset="-79"/>
              </a:rPr>
              <a:t>גזם מטעים</a:t>
            </a:r>
          </a:p>
          <a:p>
            <a:pPr>
              <a:lnSpc>
                <a:spcPct val="150000"/>
              </a:lnSpc>
            </a:pPr>
            <a:r>
              <a:rPr lang="he-IL" sz="2000" dirty="0">
                <a:latin typeface="Heebo" pitchFamily="2" charset="-79"/>
                <a:cs typeface="Heebo" pitchFamily="2" charset="-79"/>
              </a:rPr>
              <a:t>עדיפות לריסוק והשארת הגזם בתוך שורות המטע לחיפוי קרקע.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" pitchFamily="2" charset="-79"/>
                <a:cs typeface="Heebo" pitchFamily="2" charset="-79"/>
              </a:rPr>
              <a:t>הפחתת אידוי מהקרקע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" pitchFamily="2" charset="-79"/>
                <a:cs typeface="Heebo" pitchFamily="2" charset="-79"/>
              </a:rPr>
              <a:t>העשרת הקרקע בפחמן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" pitchFamily="2" charset="-79"/>
                <a:cs typeface="Heebo" pitchFamily="2" charset="-79"/>
              </a:rPr>
              <a:t>הגנה מפני סחף קרקע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>
                <a:latin typeface="Heebo" pitchFamily="2" charset="-79"/>
                <a:cs typeface="Heebo" pitchFamily="2" charset="-79"/>
              </a:rPr>
              <a:t>מונע גדילה של עשבים לא רצויים</a:t>
            </a:r>
          </a:p>
        </p:txBody>
      </p:sp>
      <p:pic>
        <p:nvPicPr>
          <p:cNvPr id="9" name="תמונה 8" descr="תמונה שמכילה עץ, חוץ, דשא, קרקע&#10;&#10;התיאור נוצר באופן אוטומטי">
            <a:extLst>
              <a:ext uri="{FF2B5EF4-FFF2-40B4-BE49-F238E27FC236}">
                <a16:creationId xmlns:a16="http://schemas.microsoft.com/office/drawing/2014/main" id="{8F4DBCD0-EBA8-4E0D-B68A-6C1E01251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84" y="686038"/>
            <a:ext cx="4626383" cy="3642645"/>
          </a:xfrm>
          <a:prstGeom prst="flowChartConnector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001C06FB-9F7F-493A-8BF6-63707A919E67}"/>
              </a:ext>
            </a:extLst>
          </p:cNvPr>
          <p:cNvSpPr txBox="1"/>
          <p:nvPr/>
        </p:nvSpPr>
        <p:spPr>
          <a:xfrm>
            <a:off x="56039" y="4328683"/>
            <a:ext cx="39823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latin typeface="Assistant" pitchFamily="2" charset="-79"/>
                <a:cs typeface="Assistant" pitchFamily="2" charset="-79"/>
              </a:rPr>
              <a:t>מרסקת גזם תמרים מתוך האתר של אוריאל ובניו מיכון חקלאי</a:t>
            </a:r>
          </a:p>
        </p:txBody>
      </p:sp>
      <p:pic>
        <p:nvPicPr>
          <p:cNvPr id="3" name="תמונה 2" descr="תמונה שמכילה הר, חוץ, דשא, טבע&#10;&#10;התיאור נוצר באופן אוטומטי">
            <a:extLst>
              <a:ext uri="{FF2B5EF4-FFF2-40B4-BE49-F238E27FC236}">
                <a16:creationId xmlns:a16="http://schemas.microsoft.com/office/drawing/2014/main" id="{AA1BAC44-2157-42CB-934F-DB83CA553E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379" y="2886262"/>
            <a:ext cx="3441721" cy="2663431"/>
          </a:xfrm>
          <a:prstGeom prst="flowChartConnector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E889AC6-CC80-4318-9296-27C97CCEE4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97F4D1C2-9143-4157-8466-186F12221816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3" name="תמונה 0" descr="עץ סרוק 001.jpg">
              <a:extLst>
                <a:ext uri="{FF2B5EF4-FFF2-40B4-BE49-F238E27FC236}">
                  <a16:creationId xmlns:a16="http://schemas.microsoft.com/office/drawing/2014/main" id="{D1611861-3264-4323-993D-EADA476AC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6408DC4E-5A14-4656-87BC-D7765E61B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554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6728178" y="268344"/>
            <a:ext cx="5463822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פסולת חקלאית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5879506" y="1021313"/>
            <a:ext cx="6056847" cy="2504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200" b="1" dirty="0">
                <a:latin typeface="Heebo" pitchFamily="2" charset="-79"/>
                <a:cs typeface="Heebo" pitchFamily="2" charset="-79"/>
              </a:rPr>
              <a:t>פסולת פלסטיק</a:t>
            </a:r>
          </a:p>
          <a:p>
            <a:pPr algn="just">
              <a:lnSpc>
                <a:spcPct val="150000"/>
              </a:lnSpc>
            </a:pPr>
            <a:r>
              <a:rPr lang="he-IL" dirty="0">
                <a:latin typeface="Heebo" pitchFamily="2" charset="-79"/>
                <a:cs typeface="Heebo" pitchFamily="2" charset="-79"/>
              </a:rPr>
              <a:t>יריעות כיסוי, רשתות, צינורות השקיה, חוטי הדלייה </a:t>
            </a:r>
            <a:r>
              <a:rPr lang="he-IL" dirty="0" err="1">
                <a:latin typeface="Heebo" pitchFamily="2" charset="-79"/>
                <a:cs typeface="Heebo" pitchFamily="2" charset="-79"/>
              </a:rPr>
              <a:t>וכו</a:t>
            </a:r>
            <a:r>
              <a:rPr lang="he-IL" dirty="0">
                <a:latin typeface="Heebo" pitchFamily="2" charset="-79"/>
                <a:cs typeface="Heebo" pitchFamily="2" charset="-79"/>
              </a:rPr>
              <a:t>'.</a:t>
            </a:r>
          </a:p>
          <a:p>
            <a:pPr algn="just">
              <a:lnSpc>
                <a:spcPct val="150000"/>
              </a:lnSpc>
            </a:pPr>
            <a:endParaRPr lang="he-IL" sz="1200" dirty="0">
              <a:latin typeface="Heebo" pitchFamily="2" charset="-79"/>
              <a:cs typeface="Heebo" pitchFamily="2" charset="-79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עדיפות לפינוי חומרים ברי מחזור למפעל מחזור פלסטיק.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פינוי לתחנת מעבר או אתר הטמנה לפסולת יבשה.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17FFFE0-9143-44D4-B79A-2EF68123561C}"/>
              </a:ext>
            </a:extLst>
          </p:cNvPr>
          <p:cNvSpPr txBox="1"/>
          <p:nvPr/>
        </p:nvSpPr>
        <p:spPr>
          <a:xfrm>
            <a:off x="6238326" y="3143859"/>
            <a:ext cx="5698027" cy="1304203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אריזות ריקות של חומרי הדברה </a:t>
            </a:r>
            <a:r>
              <a:rPr lang="he-IL" dirty="0">
                <a:latin typeface="Heebo" pitchFamily="2" charset="-79"/>
                <a:cs typeface="Heebo" pitchFamily="2" charset="-79"/>
              </a:rPr>
              <a:t>יש לשטוף היטב ולנקב לפני הסילוק. חל איסור חמור לשרוף או להטמין אריזות אלו במקום לא מוסדר.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88BC6F3-2340-4063-8159-D9964E751E9B}"/>
              </a:ext>
            </a:extLst>
          </p:cNvPr>
          <p:cNvSpPr txBox="1"/>
          <p:nvPr/>
        </p:nvSpPr>
        <p:spPr>
          <a:xfrm>
            <a:off x="953598" y="3878182"/>
            <a:ext cx="4483731" cy="157350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just">
              <a:lnSpc>
                <a:spcPct val="150000"/>
              </a:lnSpc>
              <a:defRPr sz="2200" b="1">
                <a:latin typeface="Heebo" pitchFamily="2" charset="-79"/>
                <a:cs typeface="Heebo" pitchFamily="2" charset="-79"/>
              </a:defRPr>
            </a:lvl1pPr>
          </a:lstStyle>
          <a:p>
            <a:pPr algn="ctr"/>
            <a:r>
              <a:rPr lang="he-IL" dirty="0"/>
              <a:t>נדרשת תמיכה במציאת פתרונות ברי יישום לטווח הרחוק בראייה אזורית וארצית</a:t>
            </a:r>
          </a:p>
        </p:txBody>
      </p:sp>
      <p:pic>
        <p:nvPicPr>
          <p:cNvPr id="7" name="תמונה 6" descr="תמונה שמכילה שמים, חוץ, דשא, לכלוך&#10;&#10;התיאור נוצר באופן אוטומטי">
            <a:extLst>
              <a:ext uri="{FF2B5EF4-FFF2-40B4-BE49-F238E27FC236}">
                <a16:creationId xmlns:a16="http://schemas.microsoft.com/office/drawing/2014/main" id="{A716F78F-D796-45CC-AB19-ABED6750D1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53" y="-313064"/>
            <a:ext cx="4989419" cy="3742064"/>
          </a:xfrm>
          <a:prstGeom prst="flowChartConnector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0CFBC3C-45FA-4F5D-B29C-4CF6DC7F6F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F5A828E2-5067-4DBC-8125-2EE2944BFE0B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1" name="תמונה 0" descr="עץ סרוק 001.jpg">
              <a:extLst>
                <a:ext uri="{FF2B5EF4-FFF2-40B4-BE49-F238E27FC236}">
                  <a16:creationId xmlns:a16="http://schemas.microsoft.com/office/drawing/2014/main" id="{46BBEF9A-CE70-49D8-8A11-E3EEF7827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84FAD45C-C81F-4B21-BE62-D8F3531F9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97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6728178" y="268344"/>
            <a:ext cx="5463822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פסולת חקלאית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6358071" y="1316052"/>
            <a:ext cx="5578282" cy="18120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200" b="1" dirty="0">
                <a:latin typeface="Heebo" pitchFamily="2" charset="-79"/>
                <a:cs typeface="Heebo" pitchFamily="2" charset="-79"/>
              </a:rPr>
              <a:t>פסולת פרי שאינו מתאים לשווק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למניעת מטרדים יש לפנות לאתר קומפוסט מורשה אזורי או מקומי.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FCE298E-5649-485B-B1BF-9114F2BF11B2}"/>
              </a:ext>
            </a:extLst>
          </p:cNvPr>
          <p:cNvSpPr txBox="1"/>
          <p:nvPr/>
        </p:nvSpPr>
        <p:spPr>
          <a:xfrm>
            <a:off x="6358071" y="2858277"/>
            <a:ext cx="5578282" cy="30585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e-IL" sz="2200" b="1" dirty="0">
                <a:latin typeface="Heebo" pitchFamily="2" charset="-79"/>
                <a:cs typeface="Heebo" pitchFamily="2" charset="-79"/>
              </a:rPr>
              <a:t>פסולת משקי בע"ח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טיפול בפרש בע"ח ברפתות באמצעות קלטור של הרפד לייבוש ואוורור. פיזור פרש מטופל בחלקות יעשה בהתאם להנחיות המתעדכנות של המשרד </a:t>
            </a:r>
            <a:r>
              <a:rPr lang="he-IL" dirty="0" err="1">
                <a:latin typeface="Heebo" pitchFamily="2" charset="-79"/>
                <a:cs typeface="Heebo" pitchFamily="2" charset="-79"/>
              </a:rPr>
              <a:t>להגה"ס</a:t>
            </a:r>
            <a:r>
              <a:rPr lang="he-IL" dirty="0">
                <a:latin typeface="Heebo" pitchFamily="2" charset="-79"/>
                <a:cs typeface="Heebo" pitchFamily="2" charset="-79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איסוף וטיפול של תשטיפים.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פינוי פסדים למכון פסדים.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52BD994-E49D-4929-AF65-327F4661B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516" y="3128087"/>
            <a:ext cx="5514304" cy="2149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04BF8-0FD6-49D3-8F8B-8EBC3726E8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A902CE04-67B3-4739-A6FF-8C60AF466EF2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1" name="תמונה 0" descr="עץ סרוק 001.jpg">
              <a:extLst>
                <a:ext uri="{FF2B5EF4-FFF2-40B4-BE49-F238E27FC236}">
                  <a16:creationId xmlns:a16="http://schemas.microsoft.com/office/drawing/2014/main" id="{50FDE9FF-1B5D-42D0-A467-E89D4F9B9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EE793DCC-A9ED-4062-B9C1-E66687BED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944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6728178" y="268344"/>
            <a:ext cx="5463822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שימוש בחומרי הדברה ודישון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6613718" y="1136590"/>
            <a:ext cx="5578282" cy="1304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יעשה בהתאם להוראות היצרן ו/או החברה המשווקת.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הקפדה ושמירה על ההנחיות היא חובה וחשובה לשמירה על בריאות העובדים והסביבה.</a:t>
            </a:r>
          </a:p>
        </p:txBody>
      </p:sp>
      <p:pic>
        <p:nvPicPr>
          <p:cNvPr id="3" name="גרפיקה 2" descr="רדיואקטיבי עם מילוי מלא">
            <a:extLst>
              <a:ext uri="{FF2B5EF4-FFF2-40B4-BE49-F238E27FC236}">
                <a16:creationId xmlns:a16="http://schemas.microsoft.com/office/drawing/2014/main" id="{2C2C897D-A935-405B-8116-A7EF57DE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8283" y="1271187"/>
            <a:ext cx="914400" cy="914400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2EA107D8-3DE2-46CA-B200-500CFAA7E797}"/>
              </a:ext>
            </a:extLst>
          </p:cNvPr>
          <p:cNvSpPr/>
          <p:nvPr/>
        </p:nvSpPr>
        <p:spPr>
          <a:xfrm>
            <a:off x="4520725" y="2809750"/>
            <a:ext cx="7671275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שימור קרקע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169D66C-9C18-46FE-9BB9-C8E6FB96CD41}"/>
              </a:ext>
            </a:extLst>
          </p:cNvPr>
          <p:cNvSpPr txBox="1"/>
          <p:nvPr/>
        </p:nvSpPr>
        <p:spPr>
          <a:xfrm>
            <a:off x="4520725" y="3677834"/>
            <a:ext cx="7671275" cy="25506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הקרקע היא מאגר של מים וחומרי הזנה המהווים את התשתית הבסיסים לחקלאות.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יש להגן על הקרקע מסחף, בעיות ניקוז, בליית רוח, עיבודים אינטנסיביים ודילול הקרקע.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בשטחי חקלאות חדשים- </a:t>
            </a:r>
            <a:r>
              <a:rPr lang="he-IL" dirty="0">
                <a:latin typeface="Heebo" pitchFamily="2" charset="-79"/>
                <a:cs typeface="Heebo" pitchFamily="2" charset="-79"/>
              </a:rPr>
              <a:t>פיתוח תומך שימור קרקע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בשטחי חקלאות קיימים- </a:t>
            </a:r>
            <a:r>
              <a:rPr lang="he-IL" dirty="0">
                <a:latin typeface="Heebo" pitchFamily="2" charset="-79"/>
                <a:cs typeface="Heebo" pitchFamily="2" charset="-79"/>
              </a:rPr>
              <a:t>מעקב, ניטור וייזום פרוייקטים לשימור קרקע</a:t>
            </a:r>
          </a:p>
        </p:txBody>
      </p:sp>
      <p:pic>
        <p:nvPicPr>
          <p:cNvPr id="7" name="גרפיקה 6" descr="צמח עם שורשים עם מילוי מלא">
            <a:extLst>
              <a:ext uri="{FF2B5EF4-FFF2-40B4-BE49-F238E27FC236}">
                <a16:creationId xmlns:a16="http://schemas.microsoft.com/office/drawing/2014/main" id="{319F9CF1-AFA7-4988-9B88-FA034149F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5260" y="3940115"/>
            <a:ext cx="914400" cy="91440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04D36E19-B1AF-446E-8500-179415AFBC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3DE2665-004A-4126-8CA7-8292DCB06B92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4" name="תמונה 0" descr="עץ סרוק 001.jpg">
              <a:extLst>
                <a:ext uri="{FF2B5EF4-FFF2-40B4-BE49-F238E27FC236}">
                  <a16:creationId xmlns:a16="http://schemas.microsoft.com/office/drawing/2014/main" id="{EA4176C1-A2B1-4CA3-9F9E-9B25150D1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149712D2-EEA1-47D9-92BE-962448D2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1742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5033473" y="268344"/>
            <a:ext cx="7158527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שימור קרקע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5033473" y="1136590"/>
            <a:ext cx="7158527" cy="2135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האגף לשימור קרקע וניקוז במשרד החקלאות מקדם הטמעה של ממשקי עיבוד משמר (קרקע ומים), ותומך כספית באופן חלקי ביישום אמצעים לשימור קרקע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בשנים האחרונות נעשתה תכנית ניקוז </a:t>
            </a:r>
            <a:r>
              <a:rPr lang="he-IL" dirty="0" err="1">
                <a:latin typeface="Heebo" pitchFamily="2" charset="-79"/>
                <a:cs typeface="Heebo" pitchFamily="2" charset="-79"/>
              </a:rPr>
              <a:t>למ.א</a:t>
            </a:r>
            <a:r>
              <a:rPr lang="he-IL" dirty="0">
                <a:latin typeface="Heebo" pitchFamily="2" charset="-79"/>
                <a:cs typeface="Heebo" pitchFamily="2" charset="-79"/>
              </a:rPr>
              <a:t> מגילות. כחלק מהתוכנית נעשתה הגנה על שטחים חקלאיים מפני סחף.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2142FD-0D13-41B4-BC4C-9EC62713C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019" y="791198"/>
            <a:ext cx="1648626" cy="16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92D6C34-AE29-48E5-BAE8-9D1ADC7CE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034" y="827546"/>
            <a:ext cx="1866900" cy="1695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58280-E39A-4067-8637-FEDC5D4542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66F66F3A-3B63-4249-AE03-0C2711DF396C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0" name="תמונה 0" descr="עץ סרוק 001.jpg">
              <a:extLst>
                <a:ext uri="{FF2B5EF4-FFF2-40B4-BE49-F238E27FC236}">
                  <a16:creationId xmlns:a16="http://schemas.microsoft.com/office/drawing/2014/main" id="{46DFFBC6-BA87-4298-9BF8-BC412C3D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id="{B039B3C4-F009-4482-A7FA-34FFFC8E5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96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5541818" y="268344"/>
            <a:ext cx="6650182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היבטים נופיים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6363855" y="1136590"/>
            <a:ext cx="5828145" cy="25506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היבטי נצפות של חקלאות מהכבישים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>
              <a:latin typeface="Heebo" pitchFamily="2" charset="-79"/>
              <a:cs typeface="Heebo" pitchFamily="2" charset="-79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חיזוק הדימוי הנופי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חקלאות שטח פתוח תהיה </a:t>
            </a:r>
            <a:r>
              <a:rPr lang="he-IL" u="sng" dirty="0">
                <a:latin typeface="Heebo" pitchFamily="2" charset="-79"/>
                <a:cs typeface="Heebo" pitchFamily="2" charset="-79"/>
              </a:rPr>
              <a:t>במרחב הנצפה מהכבישים 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מבנים חקלאיים, חממות ובתי רשת יהיו בתאי </a:t>
            </a:r>
            <a:r>
              <a:rPr lang="he-IL" u="sng" dirty="0">
                <a:latin typeface="Heebo" pitchFamily="2" charset="-79"/>
                <a:cs typeface="Heebo" pitchFamily="2" charset="-79"/>
              </a:rPr>
              <a:t>שטח בנצפות נמוכה יותר</a:t>
            </a:r>
          </a:p>
        </p:txBody>
      </p:sp>
      <p:pic>
        <p:nvPicPr>
          <p:cNvPr id="8" name="תמונה 7" descr="תמונה שמכילה חוץ, דשא, שמים, שדה&#10;&#10;התיאור נוצר באופן אוטומטי">
            <a:extLst>
              <a:ext uri="{FF2B5EF4-FFF2-40B4-BE49-F238E27FC236}">
                <a16:creationId xmlns:a16="http://schemas.microsoft.com/office/drawing/2014/main" id="{2C43C5C0-D2DB-4F17-8244-6F2271BA0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038" y="270323"/>
            <a:ext cx="4870358" cy="2846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תמונה 8" descr="תמונה שמכילה דשא, חוץ, שמים, שדה&#10;&#10;התיאור נוצר באופן אוטומטי">
            <a:extLst>
              <a:ext uri="{FF2B5EF4-FFF2-40B4-BE49-F238E27FC236}">
                <a16:creationId xmlns:a16="http://schemas.microsoft.com/office/drawing/2014/main" id="{0F0E427B-EB71-43DC-8680-ED9AFC25BE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38" y="3275176"/>
            <a:ext cx="4870358" cy="284609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46EEE01-8ABD-4F6A-871C-9A39FD8E5D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028AA035-BEB0-47F6-8FD4-BC93DD2BB94D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2" name="תמונה 0" descr="עץ סרוק 001.jpg">
              <a:extLst>
                <a:ext uri="{FF2B5EF4-FFF2-40B4-BE49-F238E27FC236}">
                  <a16:creationId xmlns:a16="http://schemas.microsoft.com/office/drawing/2014/main" id="{01B1B4DF-3A09-4BD5-AE12-8B8BFBABA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F0F3D384-8353-483F-8475-44DB5B90F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754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5541818" y="268344"/>
            <a:ext cx="6650182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היבטים נופיים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6363855" y="1136590"/>
            <a:ext cx="5828145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Heebo" pitchFamily="2" charset="-79"/>
                <a:cs typeface="Heebo" pitchFamily="2" charset="-79"/>
              </a:rPr>
              <a:t>החקלאות משתלבת בנוף ולא מסתירה אותו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>
              <a:latin typeface="Heebo" pitchFamily="2" charset="-79"/>
              <a:cs typeface="Heebo" pitchFamily="2" charset="-79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רציפות מטעי התמרים תאפשר מבטים למצוק העתקים וים המלח</a:t>
            </a:r>
          </a:p>
        </p:txBody>
      </p:sp>
      <p:pic>
        <p:nvPicPr>
          <p:cNvPr id="10" name="תמונה 9" descr="תמונה שמכילה הר, חוץ, מישור, אזור הררי&#10;&#10;התיאור נוצר באופן אוטומטי">
            <a:extLst>
              <a:ext uri="{FF2B5EF4-FFF2-40B4-BE49-F238E27FC236}">
                <a16:creationId xmlns:a16="http://schemas.microsoft.com/office/drawing/2014/main" id="{B0E3A750-E946-42E8-A4E5-54956FF7F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33" y="272491"/>
            <a:ext cx="5105380" cy="2573827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DAA910E0-793E-4C61-8187-838EB20B6366}"/>
              </a:ext>
            </a:extLst>
          </p:cNvPr>
          <p:cNvGrpSpPr/>
          <p:nvPr/>
        </p:nvGrpSpPr>
        <p:grpSpPr>
          <a:xfrm>
            <a:off x="590262" y="3526550"/>
            <a:ext cx="6190000" cy="2260164"/>
            <a:chOff x="0" y="0"/>
            <a:chExt cx="7452730" cy="2722038"/>
          </a:xfrm>
        </p:grpSpPr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D252C3E0-2BEB-47BA-9E13-896712776CF3}"/>
                </a:ext>
              </a:extLst>
            </p:cNvPr>
            <p:cNvGrpSpPr/>
            <p:nvPr/>
          </p:nvGrpSpPr>
          <p:grpSpPr>
            <a:xfrm>
              <a:off x="0" y="894201"/>
              <a:ext cx="1572247" cy="946761"/>
              <a:chOff x="0" y="894201"/>
              <a:chExt cx="1572247" cy="946761"/>
            </a:xfrm>
            <a:solidFill>
              <a:schemeClr val="accent2">
                <a:lumMod val="75000"/>
              </a:schemeClr>
            </a:solidFill>
          </p:grpSpPr>
          <p:pic>
            <p:nvPicPr>
              <p:cNvPr id="34" name="גרפיקה 3" descr="עץ דקל עם מילוי מלא">
                <a:extLst>
                  <a:ext uri="{FF2B5EF4-FFF2-40B4-BE49-F238E27FC236}">
                    <a16:creationId xmlns:a16="http://schemas.microsoft.com/office/drawing/2014/main" id="{0AA831B2-E4EA-4642-B9EE-63739083C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0" y="977373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5" name="גרפיקה 12" descr="עץ דקל עם מילוי מלא">
                <a:extLst>
                  <a:ext uri="{FF2B5EF4-FFF2-40B4-BE49-F238E27FC236}">
                    <a16:creationId xmlns:a16="http://schemas.microsoft.com/office/drawing/2014/main" id="{A5D185E1-D311-40FA-9406-01575815C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57200" y="894201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6" name="גרפיקה 13" descr="עץ דקל עם מילוי מלא">
                <a:extLst>
                  <a:ext uri="{FF2B5EF4-FFF2-40B4-BE49-F238E27FC236}">
                    <a16:creationId xmlns:a16="http://schemas.microsoft.com/office/drawing/2014/main" id="{C881FBEB-2BB6-4C64-9276-AED2BFAFA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03955" y="1189982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7" name="גרפיקה 16" descr="עץ דקל עם מילוי מלא">
                <a:extLst>
                  <a:ext uri="{FF2B5EF4-FFF2-40B4-BE49-F238E27FC236}">
                    <a16:creationId xmlns:a16="http://schemas.microsoft.com/office/drawing/2014/main" id="{A209622A-3A19-4DF9-857C-E118C0589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8600" y="1195434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8" name="גרפיקה 17" descr="עץ דקל עם מילוי מלא">
                <a:extLst>
                  <a:ext uri="{FF2B5EF4-FFF2-40B4-BE49-F238E27FC236}">
                    <a16:creationId xmlns:a16="http://schemas.microsoft.com/office/drawing/2014/main" id="{9A9A68F9-B9AA-4D19-A15E-BA6302B029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6719" y="990544"/>
                <a:ext cx="645528" cy="645528"/>
              </a:xfrm>
              <a:prstGeom prst="rect">
                <a:avLst/>
              </a:prstGeom>
            </p:spPr>
          </p:pic>
        </p:grp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F0E2EE18-AA8B-44B3-91CD-54B04A1E7700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" y="499659"/>
              <a:ext cx="6632223" cy="0"/>
            </a:xfrm>
            <a:prstGeom prst="line">
              <a:avLst/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6840F980-9FA5-41FE-909A-1CA24B81A680}"/>
                </a:ext>
              </a:extLst>
            </p:cNvPr>
            <p:cNvGrpSpPr/>
            <p:nvPr/>
          </p:nvGrpSpPr>
          <p:grpSpPr>
            <a:xfrm>
              <a:off x="2571202" y="918077"/>
              <a:ext cx="1572247" cy="946761"/>
              <a:chOff x="2571202" y="918077"/>
              <a:chExt cx="1572247" cy="946761"/>
            </a:xfrm>
            <a:solidFill>
              <a:schemeClr val="accent2">
                <a:lumMod val="75000"/>
              </a:schemeClr>
            </a:solidFill>
          </p:grpSpPr>
          <p:pic>
            <p:nvPicPr>
              <p:cNvPr id="29" name="גרפיקה 21" descr="עץ דקל עם מילוי מלא">
                <a:extLst>
                  <a:ext uri="{FF2B5EF4-FFF2-40B4-BE49-F238E27FC236}">
                    <a16:creationId xmlns:a16="http://schemas.microsoft.com/office/drawing/2014/main" id="{39AE69B7-376B-4F7C-A32A-B50A8EE4F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71202" y="1001249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0" name="גרפיקה 22" descr="עץ דקל עם מילוי מלא">
                <a:extLst>
                  <a:ext uri="{FF2B5EF4-FFF2-40B4-BE49-F238E27FC236}">
                    <a16:creationId xmlns:a16="http://schemas.microsoft.com/office/drawing/2014/main" id="{C3AD261D-8C2E-44D1-B417-7AD9812ED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028402" y="918077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1" name="גרפיקה 23" descr="עץ דקל עם מילוי מלא">
                <a:extLst>
                  <a:ext uri="{FF2B5EF4-FFF2-40B4-BE49-F238E27FC236}">
                    <a16:creationId xmlns:a16="http://schemas.microsoft.com/office/drawing/2014/main" id="{03EB1987-E0B4-4822-8436-2764C2FA3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75157" y="1213858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2" name="גרפיקה 24" descr="עץ דקל עם מילוי מלא">
                <a:extLst>
                  <a:ext uri="{FF2B5EF4-FFF2-40B4-BE49-F238E27FC236}">
                    <a16:creationId xmlns:a16="http://schemas.microsoft.com/office/drawing/2014/main" id="{2CC68EA9-6822-4FA9-8D9A-52D2CEB1A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799802" y="1219310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33" name="גרפיקה 25" descr="עץ דקל עם מילוי מלא">
                <a:extLst>
                  <a:ext uri="{FF2B5EF4-FFF2-40B4-BE49-F238E27FC236}">
                    <a16:creationId xmlns:a16="http://schemas.microsoft.com/office/drawing/2014/main" id="{886910DE-EEF9-4E52-BB68-D740CF745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97921" y="1014420"/>
                <a:ext cx="645528" cy="645528"/>
              </a:xfrm>
              <a:prstGeom prst="rect">
                <a:avLst/>
              </a:prstGeom>
            </p:spPr>
          </p:pic>
        </p:grpSp>
        <p:grpSp>
          <p:nvGrpSpPr>
            <p:cNvPr id="16" name="קבוצה 15">
              <a:extLst>
                <a:ext uri="{FF2B5EF4-FFF2-40B4-BE49-F238E27FC236}">
                  <a16:creationId xmlns:a16="http://schemas.microsoft.com/office/drawing/2014/main" id="{B4FB3AE7-210A-4EDD-A04D-048FDA7200F2}"/>
                </a:ext>
              </a:extLst>
            </p:cNvPr>
            <p:cNvGrpSpPr/>
            <p:nvPr/>
          </p:nvGrpSpPr>
          <p:grpSpPr>
            <a:xfrm>
              <a:off x="4978020" y="912343"/>
              <a:ext cx="1572247" cy="946761"/>
              <a:chOff x="4978020" y="912343"/>
              <a:chExt cx="1572247" cy="946761"/>
            </a:xfrm>
            <a:solidFill>
              <a:schemeClr val="accent2">
                <a:lumMod val="75000"/>
              </a:schemeClr>
            </a:solidFill>
          </p:grpSpPr>
          <p:pic>
            <p:nvPicPr>
              <p:cNvPr id="24" name="גרפיקה 27" descr="עץ דקל עם מילוי מלא">
                <a:extLst>
                  <a:ext uri="{FF2B5EF4-FFF2-40B4-BE49-F238E27FC236}">
                    <a16:creationId xmlns:a16="http://schemas.microsoft.com/office/drawing/2014/main" id="{25CB5266-D2EE-470D-B215-B58CEBFFA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78020" y="995515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25" name="גרפיקה 28" descr="עץ דקל עם מילוי מלא">
                <a:extLst>
                  <a:ext uri="{FF2B5EF4-FFF2-40B4-BE49-F238E27FC236}">
                    <a16:creationId xmlns:a16="http://schemas.microsoft.com/office/drawing/2014/main" id="{7C1898F7-D8B5-4313-B76E-876F919D3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35220" y="912343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26" name="גרפיקה 29" descr="עץ דקל עם מילוי מלא">
                <a:extLst>
                  <a:ext uri="{FF2B5EF4-FFF2-40B4-BE49-F238E27FC236}">
                    <a16:creationId xmlns:a16="http://schemas.microsoft.com/office/drawing/2014/main" id="{B5593176-F956-4E6D-BE1F-8B9E9B271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81975" y="1208124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27" name="גרפיקה 30" descr="עץ דקל עם מילוי מלא">
                <a:extLst>
                  <a:ext uri="{FF2B5EF4-FFF2-40B4-BE49-F238E27FC236}">
                    <a16:creationId xmlns:a16="http://schemas.microsoft.com/office/drawing/2014/main" id="{47E81585-2863-40A2-BF86-437AC1874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06620" y="1213576"/>
                <a:ext cx="645528" cy="645528"/>
              </a:xfrm>
              <a:prstGeom prst="rect">
                <a:avLst/>
              </a:prstGeom>
            </p:spPr>
          </p:pic>
          <p:pic>
            <p:nvPicPr>
              <p:cNvPr id="28" name="גרפיקה 31" descr="עץ דקל עם מילוי מלא">
                <a:extLst>
                  <a:ext uri="{FF2B5EF4-FFF2-40B4-BE49-F238E27FC236}">
                    <a16:creationId xmlns:a16="http://schemas.microsoft.com/office/drawing/2014/main" id="{041C307D-C4F0-488B-B9FE-FE91F2D5E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04739" y="1008686"/>
                <a:ext cx="645528" cy="645528"/>
              </a:xfrm>
              <a:prstGeom prst="rect">
                <a:avLst/>
              </a:prstGeom>
            </p:spPr>
          </p:pic>
        </p:grp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id="{B98C5FFC-BB81-46AF-82DD-20444CF37A83}"/>
                </a:ext>
              </a:extLst>
            </p:cNvPr>
            <p:cNvSpPr/>
            <p:nvPr/>
          </p:nvSpPr>
          <p:spPr>
            <a:xfrm>
              <a:off x="49165" y="1958409"/>
              <a:ext cx="6897512" cy="293643"/>
            </a:xfrm>
            <a:custGeom>
              <a:avLst/>
              <a:gdLst>
                <a:gd name="connsiteX0" fmla="*/ 0 w 6897512"/>
                <a:gd name="connsiteY0" fmla="*/ 0 h 293643"/>
                <a:gd name="connsiteX1" fmla="*/ 857956 w 6897512"/>
                <a:gd name="connsiteY1" fmla="*/ 259644 h 293643"/>
                <a:gd name="connsiteX2" fmla="*/ 1907823 w 6897512"/>
                <a:gd name="connsiteY2" fmla="*/ 45155 h 293643"/>
                <a:gd name="connsiteX3" fmla="*/ 2630312 w 6897512"/>
                <a:gd name="connsiteY3" fmla="*/ 135467 h 293643"/>
                <a:gd name="connsiteX4" fmla="*/ 3668889 w 6897512"/>
                <a:gd name="connsiteY4" fmla="*/ 124178 h 293643"/>
                <a:gd name="connsiteX5" fmla="*/ 4289778 w 6897512"/>
                <a:gd name="connsiteY5" fmla="*/ 191911 h 293643"/>
                <a:gd name="connsiteX6" fmla="*/ 5260623 w 6897512"/>
                <a:gd name="connsiteY6" fmla="*/ 293511 h 293643"/>
                <a:gd name="connsiteX7" fmla="*/ 5779912 w 6897512"/>
                <a:gd name="connsiteY7" fmla="*/ 169333 h 293643"/>
                <a:gd name="connsiteX8" fmla="*/ 6208889 w 6897512"/>
                <a:gd name="connsiteY8" fmla="*/ 135467 h 293643"/>
                <a:gd name="connsiteX9" fmla="*/ 6897512 w 6897512"/>
                <a:gd name="connsiteY9" fmla="*/ 248355 h 29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97512" h="293643">
                  <a:moveTo>
                    <a:pt x="0" y="0"/>
                  </a:moveTo>
                  <a:cubicBezTo>
                    <a:pt x="269993" y="126059"/>
                    <a:pt x="539986" y="252118"/>
                    <a:pt x="857956" y="259644"/>
                  </a:cubicBezTo>
                  <a:cubicBezTo>
                    <a:pt x="1175926" y="267170"/>
                    <a:pt x="1612430" y="65851"/>
                    <a:pt x="1907823" y="45155"/>
                  </a:cubicBezTo>
                  <a:cubicBezTo>
                    <a:pt x="2203216" y="24459"/>
                    <a:pt x="2336801" y="122297"/>
                    <a:pt x="2630312" y="135467"/>
                  </a:cubicBezTo>
                  <a:cubicBezTo>
                    <a:pt x="2923823" y="148637"/>
                    <a:pt x="3392311" y="114771"/>
                    <a:pt x="3668889" y="124178"/>
                  </a:cubicBezTo>
                  <a:cubicBezTo>
                    <a:pt x="3945467" y="133585"/>
                    <a:pt x="4289778" y="191911"/>
                    <a:pt x="4289778" y="191911"/>
                  </a:cubicBezTo>
                  <a:cubicBezTo>
                    <a:pt x="4555067" y="220133"/>
                    <a:pt x="5012267" y="297274"/>
                    <a:pt x="5260623" y="293511"/>
                  </a:cubicBezTo>
                  <a:cubicBezTo>
                    <a:pt x="5508979" y="289748"/>
                    <a:pt x="5621868" y="195674"/>
                    <a:pt x="5779912" y="169333"/>
                  </a:cubicBezTo>
                  <a:cubicBezTo>
                    <a:pt x="5937956" y="142992"/>
                    <a:pt x="6022622" y="122297"/>
                    <a:pt x="6208889" y="135467"/>
                  </a:cubicBezTo>
                  <a:cubicBezTo>
                    <a:pt x="6395156" y="148637"/>
                    <a:pt x="6646334" y="198496"/>
                    <a:pt x="6897512" y="248355"/>
                  </a:cubicBezTo>
                </a:path>
              </a:pathLst>
            </a:cu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8" name="גרפיקה 34" descr="מכונית עם גג נפתח קו מיתאר">
              <a:extLst>
                <a:ext uri="{FF2B5EF4-FFF2-40B4-BE49-F238E27FC236}">
                  <a16:creationId xmlns:a16="http://schemas.microsoft.com/office/drawing/2014/main" id="{2E223BA0-B3CD-4C90-AB59-DA99D58A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4222034" y="17877"/>
              <a:ext cx="651507" cy="649726"/>
            </a:xfrm>
            <a:prstGeom prst="rect">
              <a:avLst/>
            </a:prstGeom>
          </p:spPr>
        </p:pic>
        <p:sp>
          <p:nvSpPr>
            <p:cNvPr id="19" name="טרפז 18">
              <a:extLst>
                <a:ext uri="{FF2B5EF4-FFF2-40B4-BE49-F238E27FC236}">
                  <a16:creationId xmlns:a16="http://schemas.microsoft.com/office/drawing/2014/main" id="{248C6DC7-52D7-46B0-9BDA-648A38176995}"/>
                </a:ext>
              </a:extLst>
            </p:cNvPr>
            <p:cNvSpPr/>
            <p:nvPr/>
          </p:nvSpPr>
          <p:spPr>
            <a:xfrm>
              <a:off x="3767064" y="332115"/>
              <a:ext cx="1545009" cy="1714867"/>
            </a:xfrm>
            <a:prstGeom prst="trapezoid">
              <a:avLst>
                <a:gd name="adj" fmla="val 40976"/>
              </a:avLst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טרפז 19">
              <a:extLst>
                <a:ext uri="{FF2B5EF4-FFF2-40B4-BE49-F238E27FC236}">
                  <a16:creationId xmlns:a16="http://schemas.microsoft.com/office/drawing/2014/main" id="{B3E1AA2B-456F-416E-8E80-40A28C3F92A9}"/>
                </a:ext>
              </a:extLst>
            </p:cNvPr>
            <p:cNvSpPr/>
            <p:nvPr/>
          </p:nvSpPr>
          <p:spPr>
            <a:xfrm>
              <a:off x="1205056" y="338000"/>
              <a:ext cx="1545009" cy="1714867"/>
            </a:xfrm>
            <a:prstGeom prst="trapezoid">
              <a:avLst>
                <a:gd name="adj" fmla="val 40976"/>
              </a:avLst>
            </a:prstGeom>
            <a:solidFill>
              <a:schemeClr val="accent5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" name="גרפיקה 39" descr="מכונית עם גג נפתח קו מיתאר">
              <a:extLst>
                <a:ext uri="{FF2B5EF4-FFF2-40B4-BE49-F238E27FC236}">
                  <a16:creationId xmlns:a16="http://schemas.microsoft.com/office/drawing/2014/main" id="{A1E7A665-1786-4E02-BAFD-01453ADEC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651806" y="0"/>
              <a:ext cx="651507" cy="649726"/>
            </a:xfrm>
            <a:prstGeom prst="rect">
              <a:avLst/>
            </a:prstGeom>
          </p:spPr>
        </p:pic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7B03459C-20C9-496C-9C4A-7FC2592377AE}"/>
                </a:ext>
              </a:extLst>
            </p:cNvPr>
            <p:cNvSpPr/>
            <p:nvPr/>
          </p:nvSpPr>
          <p:spPr>
            <a:xfrm>
              <a:off x="6061657" y="2901"/>
              <a:ext cx="1391073" cy="548607"/>
            </a:xfrm>
            <a:prstGeom prst="rect">
              <a:avLst/>
            </a:prstGeom>
            <a:noFill/>
          </p:spPr>
          <p:txBody>
            <a:bodyPr wrap="square" rIns="91440" anchor="ctr">
              <a:noAutofit/>
            </a:bodyPr>
            <a:lstStyle/>
            <a:p>
              <a:pPr marL="0" marR="0" algn="r" rtl="1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he-IL" sz="1200" kern="12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Heebo" panose="00000500000000000000" pitchFamily="2" charset="-79"/>
                </a:rPr>
                <a:t>כביש 90</a:t>
              </a:r>
              <a:endParaRPr lang="en-US" sz="2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6B27CBAD-01F7-47B4-8A56-4351C3417E56}"/>
                </a:ext>
              </a:extLst>
            </p:cNvPr>
            <p:cNvSpPr/>
            <p:nvPr/>
          </p:nvSpPr>
          <p:spPr>
            <a:xfrm>
              <a:off x="6093939" y="2252052"/>
              <a:ext cx="1184687" cy="469986"/>
            </a:xfrm>
            <a:prstGeom prst="rect">
              <a:avLst/>
            </a:prstGeom>
            <a:noFill/>
          </p:spPr>
          <p:txBody>
            <a:bodyPr wrap="square" rIns="91440" anchor="ctr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he-IL" sz="1200" kern="1200">
                  <a:solidFill>
                    <a:srgbClr val="000000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Heebo" panose="00000500000000000000" pitchFamily="2" charset="-79"/>
                </a:rPr>
                <a:t>ים המלח</a:t>
              </a:r>
              <a:endParaRPr lang="en-US" sz="280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39" name="Picture 7">
            <a:extLst>
              <a:ext uri="{FF2B5EF4-FFF2-40B4-BE49-F238E27FC236}">
                <a16:creationId xmlns:a16="http://schemas.microsoft.com/office/drawing/2014/main" id="{2463A376-D2B1-4CD5-8B26-8905C66853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D7B8EAC4-D5CD-46D2-A9D9-2592831758BC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41" name="תמונה 0" descr="עץ סרוק 001.jpg">
              <a:extLst>
                <a:ext uri="{FF2B5EF4-FFF2-40B4-BE49-F238E27FC236}">
                  <a16:creationId xmlns:a16="http://schemas.microsoft.com/office/drawing/2014/main" id="{991D1A79-4F00-4EAF-93FC-0254342760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1736B4A8-ABDD-4EE5-8098-BBED07A72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238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לבן 14">
            <a:extLst>
              <a:ext uri="{FF2B5EF4-FFF2-40B4-BE49-F238E27FC236}">
                <a16:creationId xmlns:a16="http://schemas.microsoft.com/office/drawing/2014/main" id="{42D39AF4-81F9-4DFD-B43F-BE415B15F6B4}"/>
              </a:ext>
            </a:extLst>
          </p:cNvPr>
          <p:cNvSpPr/>
          <p:nvPr/>
        </p:nvSpPr>
        <p:spPr>
          <a:xfrm>
            <a:off x="5541818" y="268344"/>
            <a:ext cx="6650182" cy="104322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השטחים החקלאיים כחלק מרצף מעבר בעלי חיים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3DF153F-2260-4391-9F7D-866C3E7066AF}"/>
              </a:ext>
            </a:extLst>
          </p:cNvPr>
          <p:cNvSpPr txBox="1"/>
          <p:nvPr/>
        </p:nvSpPr>
        <p:spPr>
          <a:xfrm>
            <a:off x="6288643" y="1566865"/>
            <a:ext cx="5828145" cy="17197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קיום רציפות מעבר בעלי חיים משמורת מדבר יהודה ועד שמורת הירדן המנדטורית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ככל הניתן באזורי המעבר העיקריים לא להשתמש בגידור קבוע</a:t>
            </a: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F8BCAB85-19E6-449F-A810-498BCA8BF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54ACDB5C-C497-4E79-94A0-55D8317DC0FC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41" name="תמונה 0" descr="עץ סרוק 001.jpg">
              <a:extLst>
                <a:ext uri="{FF2B5EF4-FFF2-40B4-BE49-F238E27FC236}">
                  <a16:creationId xmlns:a16="http://schemas.microsoft.com/office/drawing/2014/main" id="{0A2E2919-038E-4ADA-B102-5C0B4515D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5825E193-D643-4CAE-9951-22CBD9408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1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C344BAA7-C83C-4086-AB99-B1A3B3F07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98" y="552044"/>
            <a:ext cx="11852779" cy="6305956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33A3295E-FC52-456F-A399-1A6DE645DBF2}"/>
              </a:ext>
            </a:extLst>
          </p:cNvPr>
          <p:cNvSpPr/>
          <p:nvPr/>
        </p:nvSpPr>
        <p:spPr>
          <a:xfrm>
            <a:off x="7315201" y="242419"/>
            <a:ext cx="4876800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אפיון החקלאות – חקלאות בע"ח</a:t>
            </a:r>
            <a:endParaRPr lang="he-IL" sz="2400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A6B1BDED-42E1-4E11-96EB-90F5899C43AB}"/>
              </a:ext>
            </a:extLst>
          </p:cNvPr>
          <p:cNvGrpSpPr/>
          <p:nvPr/>
        </p:nvGrpSpPr>
        <p:grpSpPr>
          <a:xfrm>
            <a:off x="8826470" y="6246334"/>
            <a:ext cx="3097166" cy="513960"/>
            <a:chOff x="8751849" y="6338873"/>
            <a:chExt cx="3097166" cy="513960"/>
          </a:xfrm>
        </p:grpSpPr>
        <p:pic>
          <p:nvPicPr>
            <p:cNvPr id="6" name="תמונה 0" descr="עץ סרוק 001.jpg">
              <a:extLst>
                <a:ext uri="{FF2B5EF4-FFF2-40B4-BE49-F238E27FC236}">
                  <a16:creationId xmlns:a16="http://schemas.microsoft.com/office/drawing/2014/main" id="{CEC1E9AB-CFEE-44AB-BF86-5FCC14C47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7F24A058-9816-4E35-B07C-2C3ACA75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7D6F0CD-7E4D-4988-86A2-85E18A7760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89" y="6388898"/>
            <a:ext cx="3986310" cy="3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9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00C99372-4A15-4C96-9EE6-9894136F863C}"/>
              </a:ext>
            </a:extLst>
          </p:cNvPr>
          <p:cNvGrpSpPr/>
          <p:nvPr/>
        </p:nvGrpSpPr>
        <p:grpSpPr>
          <a:xfrm>
            <a:off x="8751849" y="6338873"/>
            <a:ext cx="3097166" cy="513960"/>
            <a:chOff x="8751849" y="6338873"/>
            <a:chExt cx="3097166" cy="513960"/>
          </a:xfrm>
        </p:grpSpPr>
        <p:pic>
          <p:nvPicPr>
            <p:cNvPr id="4" name="תמונה 0" descr="עץ סרוק 001.jpg">
              <a:extLst>
                <a:ext uri="{FF2B5EF4-FFF2-40B4-BE49-F238E27FC236}">
                  <a16:creationId xmlns:a16="http://schemas.microsoft.com/office/drawing/2014/main" id="{96699116-4722-47F5-A4E7-1B80F3046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D3AA8D70-A7C0-4AE4-A6A5-71713AA11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0953C1E3-D48A-425B-A2EA-14D217DBBA46}"/>
              </a:ext>
            </a:extLst>
          </p:cNvPr>
          <p:cNvGrpSpPr/>
          <p:nvPr/>
        </p:nvGrpSpPr>
        <p:grpSpPr>
          <a:xfrm>
            <a:off x="6606471" y="1466294"/>
            <a:ext cx="4651899" cy="1287565"/>
            <a:chOff x="3978676" y="1324252"/>
            <a:chExt cx="4651899" cy="1287565"/>
          </a:xfrm>
        </p:grpSpPr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761DC73A-D678-4A40-80D9-77A58A8F3054}"/>
                </a:ext>
              </a:extLst>
            </p:cNvPr>
            <p:cNvSpPr txBox="1"/>
            <p:nvPr/>
          </p:nvSpPr>
          <p:spPr>
            <a:xfrm>
              <a:off x="6926062" y="2242485"/>
              <a:ext cx="170451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</a:rPr>
                <a:t>קרקע</a:t>
              </a: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A785B650-E4B1-4CA4-B1EF-C09F81CD11F2}"/>
                </a:ext>
              </a:extLst>
            </p:cNvPr>
            <p:cNvSpPr txBox="1"/>
            <p:nvPr/>
          </p:nvSpPr>
          <p:spPr>
            <a:xfrm>
              <a:off x="3978676" y="1324252"/>
              <a:ext cx="4651899" cy="6463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</a:rPr>
                <a:t>זיהוי גבולות "מגרש המשחקים"</a:t>
              </a:r>
            </a:p>
            <a:p>
              <a:pPr algn="ctr"/>
              <a:r>
                <a:rPr lang="he-IL" dirty="0">
                  <a:solidFill>
                    <a:schemeClr val="bg1"/>
                  </a:solidFill>
                </a:rPr>
                <a:t>פוטנציאל גורמי ייצור עיקריים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F6D5DE88-0AAA-4AC7-9AA5-313721120BDD}"/>
                </a:ext>
              </a:extLst>
            </p:cNvPr>
            <p:cNvSpPr txBox="1"/>
            <p:nvPr/>
          </p:nvSpPr>
          <p:spPr>
            <a:xfrm>
              <a:off x="3978676" y="2242485"/>
              <a:ext cx="1704513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</a:rPr>
                <a:t>מים</a:t>
              </a:r>
            </a:p>
          </p:txBody>
        </p:sp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E44DB171-6C96-4A31-8AE2-34CA3992D640}"/>
                </a:ext>
              </a:extLst>
            </p:cNvPr>
            <p:cNvCxnSpPr/>
            <p:nvPr/>
          </p:nvCxnSpPr>
          <p:spPr>
            <a:xfrm>
              <a:off x="6312013" y="1961968"/>
              <a:ext cx="0" cy="106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654C25BF-AF18-45AC-96DC-EF4C1AE8DB08}"/>
                </a:ext>
              </a:extLst>
            </p:cNvPr>
            <p:cNvCxnSpPr/>
            <p:nvPr/>
          </p:nvCxnSpPr>
          <p:spPr>
            <a:xfrm>
              <a:off x="4838332" y="2068495"/>
              <a:ext cx="29828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ACEDFA22-F832-429B-964B-A9EBA7125B62}"/>
                </a:ext>
              </a:extLst>
            </p:cNvPr>
            <p:cNvCxnSpPr/>
            <p:nvPr/>
          </p:nvCxnSpPr>
          <p:spPr>
            <a:xfrm>
              <a:off x="7813822" y="2061100"/>
              <a:ext cx="0" cy="106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08D4BA1A-CE9E-499C-BB2A-D982E1235BDC}"/>
                </a:ext>
              </a:extLst>
            </p:cNvPr>
            <p:cNvCxnSpPr/>
            <p:nvPr/>
          </p:nvCxnSpPr>
          <p:spPr>
            <a:xfrm>
              <a:off x="4850150" y="2071457"/>
              <a:ext cx="0" cy="106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E9E2B64B-1C78-4C40-8A26-5A9C34A6AA09}"/>
              </a:ext>
            </a:extLst>
          </p:cNvPr>
          <p:cNvGrpSpPr/>
          <p:nvPr/>
        </p:nvGrpSpPr>
        <p:grpSpPr>
          <a:xfrm>
            <a:off x="6599071" y="2716569"/>
            <a:ext cx="4651899" cy="656374"/>
            <a:chOff x="3971276" y="2574527"/>
            <a:chExt cx="4651899" cy="656374"/>
          </a:xfrm>
        </p:grpSpPr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F9A922C0-55CF-4F34-849F-16C832AB2DBE}"/>
                </a:ext>
              </a:extLst>
            </p:cNvPr>
            <p:cNvSpPr txBox="1"/>
            <p:nvPr/>
          </p:nvSpPr>
          <p:spPr>
            <a:xfrm>
              <a:off x="3971276" y="2861569"/>
              <a:ext cx="4651899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פריסת מגוון הגידולים החקלאיים</a:t>
              </a:r>
            </a:p>
          </p:txBody>
        </p:sp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2E2938F7-8935-4DE2-9B3C-F199E05CA21D}"/>
                </a:ext>
              </a:extLst>
            </p:cNvPr>
            <p:cNvCxnSpPr/>
            <p:nvPr/>
          </p:nvCxnSpPr>
          <p:spPr>
            <a:xfrm>
              <a:off x="6312011" y="2574527"/>
              <a:ext cx="0" cy="284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AE479923-99FB-4BFC-9E0E-48B5C2CB050C}"/>
              </a:ext>
            </a:extLst>
          </p:cNvPr>
          <p:cNvGrpSpPr/>
          <p:nvPr/>
        </p:nvGrpSpPr>
        <p:grpSpPr>
          <a:xfrm>
            <a:off x="6600549" y="3383874"/>
            <a:ext cx="4651899" cy="647497"/>
            <a:chOff x="3972754" y="3241832"/>
            <a:chExt cx="4651899" cy="647497"/>
          </a:xfrm>
        </p:grpSpPr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8A4DA49A-EDC2-47D7-A485-27DEAF0797F5}"/>
                </a:ext>
              </a:extLst>
            </p:cNvPr>
            <p:cNvSpPr txBox="1"/>
            <p:nvPr/>
          </p:nvSpPr>
          <p:spPr>
            <a:xfrm>
              <a:off x="3972754" y="3519997"/>
              <a:ext cx="465189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ניתוח ובחירת גידולים מומלצים</a:t>
              </a:r>
            </a:p>
          </p:txBody>
        </p:sp>
        <p:cxnSp>
          <p:nvCxnSpPr>
            <p:cNvPr id="26" name="מחבר חץ ישר 25">
              <a:extLst>
                <a:ext uri="{FF2B5EF4-FFF2-40B4-BE49-F238E27FC236}">
                  <a16:creationId xmlns:a16="http://schemas.microsoft.com/office/drawing/2014/main" id="{9762A9A2-73DC-40ED-A842-4B3A33146E89}"/>
                </a:ext>
              </a:extLst>
            </p:cNvPr>
            <p:cNvCxnSpPr/>
            <p:nvPr/>
          </p:nvCxnSpPr>
          <p:spPr>
            <a:xfrm>
              <a:off x="6313491" y="3241832"/>
              <a:ext cx="0" cy="284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E09AF436-9C76-4C05-B971-9042E8739A03}"/>
              </a:ext>
            </a:extLst>
          </p:cNvPr>
          <p:cNvGrpSpPr/>
          <p:nvPr/>
        </p:nvGrpSpPr>
        <p:grpSpPr>
          <a:xfrm>
            <a:off x="6602028" y="4042304"/>
            <a:ext cx="4651899" cy="647500"/>
            <a:chOff x="3974233" y="3900262"/>
            <a:chExt cx="4651899" cy="647500"/>
          </a:xfrm>
        </p:grpSpPr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E9687807-A514-4503-8201-6562E27B0956}"/>
                </a:ext>
              </a:extLst>
            </p:cNvPr>
            <p:cNvSpPr txBox="1"/>
            <p:nvPr/>
          </p:nvSpPr>
          <p:spPr>
            <a:xfrm>
              <a:off x="3974233" y="4178430"/>
              <a:ext cx="4651899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פיתוח חלופות בהתייחס לאיכות וכמות המים</a:t>
              </a:r>
            </a:p>
          </p:txBody>
        </p:sp>
        <p:cxnSp>
          <p:nvCxnSpPr>
            <p:cNvPr id="27" name="מחבר חץ ישר 26">
              <a:extLst>
                <a:ext uri="{FF2B5EF4-FFF2-40B4-BE49-F238E27FC236}">
                  <a16:creationId xmlns:a16="http://schemas.microsoft.com/office/drawing/2014/main" id="{C9E58655-7484-4E25-9BD8-0E2721EF4484}"/>
                </a:ext>
              </a:extLst>
            </p:cNvPr>
            <p:cNvCxnSpPr/>
            <p:nvPr/>
          </p:nvCxnSpPr>
          <p:spPr>
            <a:xfrm>
              <a:off x="6314970" y="3900262"/>
              <a:ext cx="0" cy="284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6F2A137F-A428-41C6-AC0F-0F527900F8AB}"/>
              </a:ext>
            </a:extLst>
          </p:cNvPr>
          <p:cNvGrpSpPr/>
          <p:nvPr/>
        </p:nvGrpSpPr>
        <p:grpSpPr>
          <a:xfrm>
            <a:off x="6599070" y="4771755"/>
            <a:ext cx="4651899" cy="1486196"/>
            <a:chOff x="3971275" y="4629713"/>
            <a:chExt cx="4651899" cy="1486196"/>
          </a:xfrm>
        </p:grpSpPr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A8410782-08F7-4469-AB75-3DC6E6C5F467}"/>
                </a:ext>
              </a:extLst>
            </p:cNvPr>
            <p:cNvSpPr txBox="1"/>
            <p:nvPr/>
          </p:nvSpPr>
          <p:spPr>
            <a:xfrm>
              <a:off x="3971275" y="4915580"/>
              <a:ext cx="4651899" cy="1200329"/>
            </a:xfrm>
            <a:prstGeom prst="rect">
              <a:avLst/>
            </a:prstGeom>
            <a:solidFill>
              <a:srgbClr val="00CC00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פירוט החלופות: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כמה קרקע חקלאית ואיפה? 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כמה מים ובאיזו איכות? </a:t>
              </a:r>
            </a:p>
            <a:p>
              <a:pPr algn="ctr"/>
              <a:r>
                <a:rPr lang="he-IL" b="1" dirty="0">
                  <a:solidFill>
                    <a:schemeClr val="bg1"/>
                  </a:solidFill>
                </a:rPr>
                <a:t>וכמה הכנסות האזור ירוויח?</a:t>
              </a:r>
            </a:p>
          </p:txBody>
        </p: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5685AA9E-10B5-4526-A1B3-399EE794FD32}"/>
                </a:ext>
              </a:extLst>
            </p:cNvPr>
            <p:cNvCxnSpPr/>
            <p:nvPr/>
          </p:nvCxnSpPr>
          <p:spPr>
            <a:xfrm>
              <a:off x="6316447" y="4629713"/>
              <a:ext cx="0" cy="284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B19A64F0-84BF-4F42-9BC0-374855AB6329}"/>
              </a:ext>
            </a:extLst>
          </p:cNvPr>
          <p:cNvSpPr txBox="1"/>
          <p:nvPr/>
        </p:nvSpPr>
        <p:spPr>
          <a:xfrm>
            <a:off x="6818049" y="1015680"/>
            <a:ext cx="46518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חקלאות צמחית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22829E98-192E-4BB1-AE03-E325BBFE98EE}"/>
              </a:ext>
            </a:extLst>
          </p:cNvPr>
          <p:cNvSpPr txBox="1"/>
          <p:nvPr/>
        </p:nvSpPr>
        <p:spPr>
          <a:xfrm>
            <a:off x="1006125" y="1093427"/>
            <a:ext cx="46518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גידול בעלי חיים</a:t>
            </a:r>
          </a:p>
        </p:txBody>
      </p: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8B73D170-7ED7-426F-9AE5-9BE0B6482742}"/>
              </a:ext>
            </a:extLst>
          </p:cNvPr>
          <p:cNvGrpSpPr/>
          <p:nvPr/>
        </p:nvGrpSpPr>
        <p:grpSpPr>
          <a:xfrm>
            <a:off x="807123" y="1471281"/>
            <a:ext cx="4651899" cy="926848"/>
            <a:chOff x="3978676" y="1961968"/>
            <a:chExt cx="4651899" cy="926848"/>
          </a:xfrm>
        </p:grpSpPr>
        <p:sp>
          <p:nvSpPr>
            <p:cNvPr id="40" name="תיבת טקסט 39">
              <a:extLst>
                <a:ext uri="{FF2B5EF4-FFF2-40B4-BE49-F238E27FC236}">
                  <a16:creationId xmlns:a16="http://schemas.microsoft.com/office/drawing/2014/main" id="{B3E537ED-DE9D-4040-9F37-5033DE0AA7EB}"/>
                </a:ext>
              </a:extLst>
            </p:cNvPr>
            <p:cNvSpPr txBox="1"/>
            <p:nvPr/>
          </p:nvSpPr>
          <p:spPr>
            <a:xfrm>
              <a:off x="6926062" y="2242485"/>
              <a:ext cx="1704513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</a:rPr>
                <a:t>גידולים קיימים: רפת, לול</a:t>
              </a:r>
            </a:p>
          </p:txBody>
        </p:sp>
        <p:sp>
          <p:nvSpPr>
            <p:cNvPr id="42" name="תיבת טקסט 41">
              <a:extLst>
                <a:ext uri="{FF2B5EF4-FFF2-40B4-BE49-F238E27FC236}">
                  <a16:creationId xmlns:a16="http://schemas.microsoft.com/office/drawing/2014/main" id="{F6AF9581-E972-4594-B5E0-536081B869AF}"/>
                </a:ext>
              </a:extLst>
            </p:cNvPr>
            <p:cNvSpPr txBox="1"/>
            <p:nvPr/>
          </p:nvSpPr>
          <p:spPr>
            <a:xfrm>
              <a:off x="3978676" y="2242485"/>
              <a:ext cx="1704513" cy="6463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</a:rPr>
                <a:t>ענפים חדשים: חקלאות מים</a:t>
              </a:r>
            </a:p>
          </p:txBody>
        </p:sp>
        <p:cxnSp>
          <p:nvCxnSpPr>
            <p:cNvPr id="43" name="מחבר ישר 42">
              <a:extLst>
                <a:ext uri="{FF2B5EF4-FFF2-40B4-BE49-F238E27FC236}">
                  <a16:creationId xmlns:a16="http://schemas.microsoft.com/office/drawing/2014/main" id="{7CB472A8-4B78-4ED2-BFA5-F6BD5B8C052F}"/>
                </a:ext>
              </a:extLst>
            </p:cNvPr>
            <p:cNvCxnSpPr/>
            <p:nvPr/>
          </p:nvCxnSpPr>
          <p:spPr>
            <a:xfrm>
              <a:off x="6312013" y="1961968"/>
              <a:ext cx="0" cy="106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65A544AB-8DDA-4226-8945-7D0200B887EA}"/>
                </a:ext>
              </a:extLst>
            </p:cNvPr>
            <p:cNvCxnSpPr/>
            <p:nvPr/>
          </p:nvCxnSpPr>
          <p:spPr>
            <a:xfrm>
              <a:off x="4838332" y="2068495"/>
              <a:ext cx="29828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מחבר ישר 44">
              <a:extLst>
                <a:ext uri="{FF2B5EF4-FFF2-40B4-BE49-F238E27FC236}">
                  <a16:creationId xmlns:a16="http://schemas.microsoft.com/office/drawing/2014/main" id="{114AE962-7CBD-4A4A-9CFC-A6FF8567B0E4}"/>
                </a:ext>
              </a:extLst>
            </p:cNvPr>
            <p:cNvCxnSpPr/>
            <p:nvPr/>
          </p:nvCxnSpPr>
          <p:spPr>
            <a:xfrm>
              <a:off x="7813822" y="2061100"/>
              <a:ext cx="0" cy="106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08E3969C-C881-4C70-B402-5D251F20DEE5}"/>
                </a:ext>
              </a:extLst>
            </p:cNvPr>
            <p:cNvCxnSpPr/>
            <p:nvPr/>
          </p:nvCxnSpPr>
          <p:spPr>
            <a:xfrm>
              <a:off x="4850150" y="2071457"/>
              <a:ext cx="0" cy="1062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Picture 7">
            <a:extLst>
              <a:ext uri="{FF2B5EF4-FFF2-40B4-BE49-F238E27FC236}">
                <a16:creationId xmlns:a16="http://schemas.microsoft.com/office/drawing/2014/main" id="{E9925449-99D8-4F1F-9C43-56B31BF7F0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89" y="6388898"/>
            <a:ext cx="3986310" cy="371396"/>
          </a:xfrm>
          <a:prstGeom prst="rect">
            <a:avLst/>
          </a:prstGeom>
        </p:spPr>
      </p:pic>
      <p:sp>
        <p:nvSpPr>
          <p:cNvPr id="36" name="מלבן 35">
            <a:extLst>
              <a:ext uri="{FF2B5EF4-FFF2-40B4-BE49-F238E27FC236}">
                <a16:creationId xmlns:a16="http://schemas.microsoft.com/office/drawing/2014/main" id="{8F23CDBF-97FA-4A65-9EAC-BEF0AA6EADFF}"/>
              </a:ext>
            </a:extLst>
          </p:cNvPr>
          <p:cNvSpPr/>
          <p:nvPr/>
        </p:nvSpPr>
        <p:spPr>
          <a:xfrm>
            <a:off x="6095999" y="242419"/>
            <a:ext cx="6096001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שיטת העבודה לתכנון החקלאות</a:t>
            </a:r>
          </a:p>
        </p:txBody>
      </p:sp>
    </p:spTree>
    <p:extLst>
      <p:ext uri="{BB962C8B-B14F-4D97-AF65-F5344CB8AC3E}">
        <p14:creationId xmlns:p14="http://schemas.microsoft.com/office/powerpoint/2010/main" val="1136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99159DB7-414E-4276-9CCA-C70B5047D130}"/>
              </a:ext>
            </a:extLst>
          </p:cNvPr>
          <p:cNvCxnSpPr>
            <a:cxnSpLocks/>
          </p:cNvCxnSpPr>
          <p:nvPr/>
        </p:nvCxnSpPr>
        <p:spPr>
          <a:xfrm>
            <a:off x="0" y="6280030"/>
            <a:ext cx="116459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C7C6278E-01B5-4159-B541-0F5004B338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1232A533-2FBB-4B4E-84D4-6CF0BABA6A2E}"/>
              </a:ext>
            </a:extLst>
          </p:cNvPr>
          <p:cNvSpPr/>
          <p:nvPr/>
        </p:nvSpPr>
        <p:spPr>
          <a:xfrm>
            <a:off x="2633662" y="2161309"/>
            <a:ext cx="6924675" cy="829541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ctr" rtl="1">
              <a:spcBef>
                <a:spcPts val="1200"/>
              </a:spcBef>
            </a:pPr>
            <a:r>
              <a:rPr lang="he-IL" sz="3600" b="1" dirty="0">
                <a:solidFill>
                  <a:schemeClr val="accent6">
                    <a:lumMod val="50000"/>
                  </a:schemeClr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חקלאות צמחית</a:t>
            </a:r>
            <a:endParaRPr lang="he-IL" sz="3600" dirty="0">
              <a:solidFill>
                <a:schemeClr val="accent6">
                  <a:lumMod val="50000"/>
                </a:schemeClr>
              </a:solidFill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E0CEB0E-904B-4C92-B34A-AC04F846ED75}"/>
              </a:ext>
            </a:extLst>
          </p:cNvPr>
          <p:cNvSpPr/>
          <p:nvPr/>
        </p:nvSpPr>
        <p:spPr>
          <a:xfrm>
            <a:off x="166603" y="93169"/>
            <a:ext cx="1873954" cy="187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C35D6489-717A-408A-A63F-8DA12B1BAC45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8" name="תמונה 0" descr="עץ סרוק 001.jpg">
              <a:extLst>
                <a:ext uri="{FF2B5EF4-FFF2-40B4-BE49-F238E27FC236}">
                  <a16:creationId xmlns:a16="http://schemas.microsoft.com/office/drawing/2014/main" id="{67714ACB-92C2-495C-B912-61ADAF7BB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A0F83EE-464C-4371-A092-685DF86D3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31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290AB84-B28E-46CF-AD1B-D77BAB1D2D8E}"/>
              </a:ext>
            </a:extLst>
          </p:cNvPr>
          <p:cNvSpPr txBox="1"/>
          <p:nvPr/>
        </p:nvSpPr>
        <p:spPr>
          <a:xfrm>
            <a:off x="6486525" y="1029248"/>
            <a:ext cx="5448024" cy="7848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2000" dirty="0"/>
              <a:t>פירוט שטחים לפי אזורים:</a:t>
            </a:r>
          </a:p>
          <a:p>
            <a:pPr>
              <a:spcBef>
                <a:spcPts val="600"/>
              </a:spcBef>
            </a:pPr>
            <a:r>
              <a:rPr lang="he-IL" sz="2000" b="1" dirty="0"/>
              <a:t>שטחים חקלאיים מעובדים: 16,500 דונם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66F497A-556B-4D27-9A10-3864C7A84D57}"/>
              </a:ext>
            </a:extLst>
          </p:cNvPr>
          <p:cNvSpPr txBox="1"/>
          <p:nvPr/>
        </p:nvSpPr>
        <p:spPr>
          <a:xfrm>
            <a:off x="6953122" y="2213577"/>
            <a:ext cx="493598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1800" dirty="0">
                <a:solidFill>
                  <a:schemeClr val="bg1"/>
                </a:solidFill>
              </a:rPr>
              <a:t>שטחים בזמינות מיידית: 6,640 דונם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4D1CB52-7B4C-4BBD-A8F4-381DAD4D3E16}"/>
              </a:ext>
            </a:extLst>
          </p:cNvPr>
          <p:cNvSpPr txBox="1"/>
          <p:nvPr/>
        </p:nvSpPr>
        <p:spPr>
          <a:xfrm>
            <a:off x="6953122" y="2582909"/>
            <a:ext cx="493598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1800" dirty="0"/>
              <a:t>מזרח לגדר: 7,660 דונם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BF4D9B4F-7235-4087-8483-B6F7C1002A65}"/>
              </a:ext>
            </a:extLst>
          </p:cNvPr>
          <p:cNvSpPr txBox="1"/>
          <p:nvPr/>
        </p:nvSpPr>
        <p:spPr>
          <a:xfrm>
            <a:off x="6954599" y="2948371"/>
            <a:ext cx="493598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1800" dirty="0"/>
              <a:t>בקעת </a:t>
            </a:r>
            <a:r>
              <a:rPr lang="he-IL" sz="1800" dirty="0" err="1"/>
              <a:t>הורקניה</a:t>
            </a:r>
            <a:r>
              <a:rPr lang="he-IL" sz="1800" dirty="0"/>
              <a:t> ורמת המדבר: 11,130 דונם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3A73738-2D31-4A3E-8F80-AE43B22C7E18}"/>
              </a:ext>
            </a:extLst>
          </p:cNvPr>
          <p:cNvSpPr txBox="1"/>
          <p:nvPr/>
        </p:nvSpPr>
        <p:spPr>
          <a:xfrm>
            <a:off x="6956081" y="3313835"/>
            <a:ext cx="493598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1800" dirty="0"/>
              <a:t>שטחי נסיגת ים המלח: 5,380 דונם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349BC62-B017-4A95-ADFB-C557D33B9599}"/>
              </a:ext>
            </a:extLst>
          </p:cNvPr>
          <p:cNvSpPr txBox="1"/>
          <p:nvPr/>
        </p:nvSpPr>
        <p:spPr>
          <a:xfrm>
            <a:off x="6945723" y="1824437"/>
            <a:ext cx="4935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600"/>
              </a:spcBef>
            </a:pPr>
            <a:r>
              <a:rPr lang="he-IL" sz="1800" dirty="0"/>
              <a:t>שטחי חיפוש לתוספת חקלאות: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F0EAB112-7DAE-41F3-930E-D2FF2CFAFE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53083" cy="685800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5AB74A20-AC8B-449B-8240-203CFE0E908D}"/>
              </a:ext>
            </a:extLst>
          </p:cNvPr>
          <p:cNvSpPr txBox="1"/>
          <p:nvPr/>
        </p:nvSpPr>
        <p:spPr>
          <a:xfrm>
            <a:off x="6472731" y="5001533"/>
            <a:ext cx="544802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000" b="1" dirty="0"/>
              <a:t>סה"כ שטחי חיפוש לתוספת חקלאות 30,810 דונם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E5ACB5F-95AF-42A8-B999-346B69EB078C}"/>
              </a:ext>
            </a:extLst>
          </p:cNvPr>
          <p:cNvSpPr/>
          <p:nvPr/>
        </p:nvSpPr>
        <p:spPr>
          <a:xfrm>
            <a:off x="6095999" y="242419"/>
            <a:ext cx="6096001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איתור שטחים להגדלת החקלאות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:a16="http://schemas.microsoft.com/office/drawing/2014/main" id="{339753EA-2307-4F19-A28D-D82A78C8C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D4A63A3B-50E8-4378-8BC6-608061D2A48D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9" name="תמונה 0" descr="עץ סרוק 001.jpg">
              <a:extLst>
                <a:ext uri="{FF2B5EF4-FFF2-40B4-BE49-F238E27FC236}">
                  <a16:creationId xmlns:a16="http://schemas.microsoft.com/office/drawing/2014/main" id="{16119E83-8EA1-4C07-96A1-79BB56C8D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291597AC-FBA5-48F5-983E-7F56891F4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93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4E6A9015-31B8-4799-9FC2-0F71A1DA9A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684"/>
            <a:ext cx="4853083" cy="6858000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ABB288EC-919D-4218-8D99-415E30EF38A5}"/>
              </a:ext>
            </a:extLst>
          </p:cNvPr>
          <p:cNvSpPr txBox="1"/>
          <p:nvPr/>
        </p:nvSpPr>
        <p:spPr>
          <a:xfrm>
            <a:off x="3141833" y="3568823"/>
            <a:ext cx="19264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שטחים חקלאיים קיימים ופוטנציאליים לפי מדרג זמינות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1BBA1F65-670F-4D28-995E-F37DDC2487FE}"/>
              </a:ext>
            </a:extLst>
          </p:cNvPr>
          <p:cNvSpPr txBox="1"/>
          <p:nvPr/>
        </p:nvSpPr>
        <p:spPr>
          <a:xfrm>
            <a:off x="9436112" y="4660829"/>
            <a:ext cx="193176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שטחים חקלאיים קיימים ופוטנציאליים ושימושי קרקע אחרים, קיימים ומוצעים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4602EEB-DD73-4AF6-B92B-237B681F47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435" y="833867"/>
            <a:ext cx="4262995" cy="6024133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64DC7F27-24F5-4A1F-9574-FC5891A3FD45}"/>
              </a:ext>
            </a:extLst>
          </p:cNvPr>
          <p:cNvSpPr/>
          <p:nvPr/>
        </p:nvSpPr>
        <p:spPr>
          <a:xfrm>
            <a:off x="6095999" y="242419"/>
            <a:ext cx="6096001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איתור שטחים להגדלת החקלאות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8B9449B4-D761-450B-B1B6-4D72DCA49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8" y="6363203"/>
            <a:ext cx="4636794" cy="432000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A0C058B-130B-4FA1-8428-E8F15656F83B}"/>
              </a:ext>
            </a:extLst>
          </p:cNvPr>
          <p:cNvGrpSpPr/>
          <p:nvPr/>
        </p:nvGrpSpPr>
        <p:grpSpPr>
          <a:xfrm>
            <a:off x="8751849" y="6189258"/>
            <a:ext cx="3314970" cy="663575"/>
            <a:chOff x="8751849" y="6189258"/>
            <a:chExt cx="3314970" cy="663575"/>
          </a:xfrm>
        </p:grpSpPr>
        <p:pic>
          <p:nvPicPr>
            <p:cNvPr id="14" name="תמונה 0" descr="עץ סרוק 001.jpg">
              <a:extLst>
                <a:ext uri="{FF2B5EF4-FFF2-40B4-BE49-F238E27FC236}">
                  <a16:creationId xmlns:a16="http://schemas.microsoft.com/office/drawing/2014/main" id="{4E2044FA-79A9-40DF-AD93-C3A31F1CA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189258"/>
              <a:ext cx="844550" cy="66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68F9C822-8A9A-4A68-83FD-8DB40C68A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34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BE313EEB-D901-420E-9566-92D40BDD100B}"/>
              </a:ext>
            </a:extLst>
          </p:cNvPr>
          <p:cNvGrpSpPr/>
          <p:nvPr/>
        </p:nvGrpSpPr>
        <p:grpSpPr>
          <a:xfrm>
            <a:off x="8751849" y="6338873"/>
            <a:ext cx="3097166" cy="513960"/>
            <a:chOff x="8751849" y="6338873"/>
            <a:chExt cx="3097166" cy="513960"/>
          </a:xfrm>
        </p:grpSpPr>
        <p:pic>
          <p:nvPicPr>
            <p:cNvPr id="6" name="תמונה 0" descr="עץ סרוק 001.jpg">
              <a:extLst>
                <a:ext uri="{FF2B5EF4-FFF2-40B4-BE49-F238E27FC236}">
                  <a16:creationId xmlns:a16="http://schemas.microsoft.com/office/drawing/2014/main" id="{16E663B1-CC1B-46EA-8A14-651174DFF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269" y="6360390"/>
              <a:ext cx="626746" cy="49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DCE844AE-B07A-4E4A-B46A-61472DA2B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1849" y="6338873"/>
              <a:ext cx="247042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l" rtl="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3200" algn="ctr"/>
                  <a:tab pos="5486400" algn="r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דר' לירון </a:t>
              </a:r>
              <a:r>
                <a:rPr kumimoji="0" lang="he-IL" altLang="he-IL" sz="1400" b="1" i="0" u="none" strike="noStrike" cap="none" normalizeH="0" baseline="0" dirty="0" err="1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אמדור</a:t>
              </a:r>
              <a:r>
                <a:rPr kumimoji="0" lang="he-IL" altLang="he-IL" sz="1400" b="1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 </a:t>
              </a:r>
              <a:r>
                <a:rPr kumimoji="0" lang="he-IL" altLang="he-IL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	</a:t>
              </a:r>
            </a:p>
            <a:p>
              <a:pPr marL="0" marR="0" lvl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743200" algn="ctr"/>
                  <a:tab pos="5486400" algn="r"/>
                </a:tabLst>
              </a:pPr>
              <a:r>
                <a:rPr kumimoji="0" lang="he-IL" altLang="he-IL" sz="1200" b="0" i="0" u="none" strike="noStrike" cap="none" normalizeH="0" baseline="0" dirty="0">
                  <a:ln>
                    <a:noFill/>
                  </a:ln>
                  <a:solidFill>
                    <a:srgbClr val="4F6228"/>
                  </a:solidFill>
                  <a:effectLst/>
                  <a:latin typeface="Gisha" panose="020B0502040204020203" pitchFamily="34" charset="-79"/>
                  <a:ea typeface="Times New Roman" panose="02020603050405020304" pitchFamily="18" charset="0"/>
                  <a:cs typeface="Gisha" panose="020B0502040204020203" pitchFamily="34" charset="-79"/>
                </a:rPr>
                <a:t>תכנון-חקלאות-כלכלה-סביבה</a:t>
              </a:r>
              <a:endParaRPr kumimoji="0" lang="he-IL" altLang="he-I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pic>
        <p:nvPicPr>
          <p:cNvPr id="9" name="תמונה 8">
            <a:extLst>
              <a:ext uri="{FF2B5EF4-FFF2-40B4-BE49-F238E27FC236}">
                <a16:creationId xmlns:a16="http://schemas.microsoft.com/office/drawing/2014/main" id="{0338CAE8-CD06-4837-B29C-27D0C2488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95" y="-26685"/>
            <a:ext cx="2859783" cy="4041223"/>
          </a:xfrm>
          <a:prstGeom prst="rect">
            <a:avLst/>
          </a:prstGeom>
        </p:spPr>
      </p:pic>
      <p:graphicFrame>
        <p:nvGraphicFramePr>
          <p:cNvPr id="3" name="טבלה 5">
            <a:extLst>
              <a:ext uri="{FF2B5EF4-FFF2-40B4-BE49-F238E27FC236}">
                <a16:creationId xmlns:a16="http://schemas.microsoft.com/office/drawing/2014/main" id="{4CF214D0-FD44-4C85-8828-32ABE3E21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010232"/>
              </p:ext>
            </p:extLst>
          </p:nvPr>
        </p:nvGraphicFramePr>
        <p:xfrm>
          <a:off x="1971688" y="1274993"/>
          <a:ext cx="10220312" cy="5577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765127979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37634562"/>
                    </a:ext>
                  </a:extLst>
                </a:gridCol>
                <a:gridCol w="3528000">
                  <a:extLst>
                    <a:ext uri="{9D8B030D-6E8A-4147-A177-3AD203B41FA5}">
                      <a16:colId xmlns:a16="http://schemas.microsoft.com/office/drawing/2014/main" val="41303053"/>
                    </a:ext>
                  </a:extLst>
                </a:gridCol>
                <a:gridCol w="956569">
                  <a:extLst>
                    <a:ext uri="{9D8B030D-6E8A-4147-A177-3AD203B41FA5}">
                      <a16:colId xmlns:a16="http://schemas.microsoft.com/office/drawing/2014/main" val="3193362420"/>
                    </a:ext>
                  </a:extLst>
                </a:gridCol>
                <a:gridCol w="3719743">
                  <a:extLst>
                    <a:ext uri="{9D8B030D-6E8A-4147-A177-3AD203B41FA5}">
                      <a16:colId xmlns:a16="http://schemas.microsoft.com/office/drawing/2014/main" val="3924223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אזור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נימוק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שטח חיפוש, דונם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המלצה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380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err="1">
                          <a:solidFill>
                            <a:schemeClr val="bg1"/>
                          </a:solidFill>
                        </a:rPr>
                        <a:t>מיידי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מרכז המועצה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solidFill>
                            <a:schemeClr val="bg1"/>
                          </a:solidFill>
                        </a:rPr>
                        <a:t>מיעוט חסמים: סמוך לשטחים חקלאיים מעובדים ויישובים, תשתיות מי </a:t>
                      </a:r>
                      <a:r>
                        <a:rPr lang="he-IL" sz="1600" dirty="0" err="1">
                          <a:solidFill>
                            <a:schemeClr val="bg1"/>
                          </a:solidFill>
                        </a:rPr>
                        <a:t>קולחין</a:t>
                      </a:r>
                      <a:r>
                        <a:rPr lang="he-IL" sz="1600" dirty="0">
                          <a:solidFill>
                            <a:schemeClr val="bg1"/>
                          </a:solidFill>
                        </a:rPr>
                        <a:t> ושפירים קיימות, אין צורך בהסכמת מערכת הביטחון. אבל: לא </a:t>
                      </a:r>
                      <a:r>
                        <a:rPr lang="he-IL" sz="1600" dirty="0" err="1">
                          <a:solidFill>
                            <a:schemeClr val="bg1"/>
                          </a:solidFill>
                        </a:rPr>
                        <a:t>הכל</a:t>
                      </a:r>
                      <a:r>
                        <a:rPr lang="he-IL" sz="1600" dirty="0">
                          <a:solidFill>
                            <a:schemeClr val="bg1"/>
                          </a:solidFill>
                        </a:rPr>
                        <a:t> קרקע מדינה.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</a:rPr>
                        <a:t>6,940 דונם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>
                          <a:solidFill>
                            <a:schemeClr val="bg1"/>
                          </a:solidFill>
                        </a:rPr>
                        <a:t>לפתח את השטח במכסת השפירים לטובת הגידולים הרווחיים ביותר. לבחון הפרדת קו הולכת מליחים לטובת התפלה מקומית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1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שלב 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צפון המועצה ממזרח לגדר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יתרון: סמוך לשטחים חקלאיים מעובדים וישובים, תשתית </a:t>
                      </a:r>
                      <a:r>
                        <a:rPr lang="he-IL" sz="1600" dirty="0" err="1"/>
                        <a:t>קולחין</a:t>
                      </a:r>
                      <a:r>
                        <a:rPr lang="he-IL" sz="1600" dirty="0"/>
                        <a:t> קיימת</a:t>
                      </a:r>
                    </a:p>
                    <a:p>
                      <a:pPr rtl="1"/>
                      <a:r>
                        <a:rPr lang="he-IL" sz="1600" dirty="0"/>
                        <a:t>חיסרון: צורך בהסכמת מערכת הביטחון ופינוי מוקשים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7,660 דונם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לפתח את השטח בגידולים המתאימים </a:t>
                      </a:r>
                      <a:r>
                        <a:rPr lang="he-IL" sz="1600" dirty="0" err="1"/>
                        <a:t>לקולחין</a:t>
                      </a:r>
                      <a:r>
                        <a:rPr lang="he-IL" sz="1600" dirty="0"/>
                        <a:t>, לאחר הכשרת קרקע נדרשת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9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שלב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בקעת </a:t>
                      </a:r>
                      <a:r>
                        <a:rPr lang="he-IL" dirty="0" err="1"/>
                        <a:t>הורקניה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יתרון: אקלים – יותר קריר מהבקעה.</a:t>
                      </a:r>
                    </a:p>
                    <a:p>
                      <a:pPr rtl="1"/>
                      <a:r>
                        <a:rPr lang="he-IL" sz="1600" dirty="0"/>
                        <a:t>חסרונות: צורך בהסכמת מערכת הביטחון; אין תשתית הולכת מים.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11,130 דונם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לפתח כ-2,000-3,000 דונם (מגבלת מים), ב"חאנים" המשלבים חקלאות ותיירות.</a:t>
                      </a:r>
                    </a:p>
                    <a:p>
                      <a:pPr rtl="1"/>
                      <a:r>
                        <a:rPr lang="he-IL" sz="1600" dirty="0"/>
                        <a:t>האם יש אפשרות לקידוחים מקומיים?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6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שלב 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שטחי נסיגת ים המלח ממזרח </a:t>
                      </a:r>
                      <a:r>
                        <a:rPr lang="he-IL" dirty="0" err="1"/>
                        <a:t>לקליה</a:t>
                      </a:r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יתרון: אין צורך בהסכמת מערכת הביטחון; נגישות לצינור מים מליחים שאפשר להתפיל מקומית (להפוך לשפירים)</a:t>
                      </a:r>
                    </a:p>
                    <a:p>
                      <a:pPr rtl="1"/>
                      <a:r>
                        <a:rPr lang="he-IL" sz="1600" dirty="0"/>
                        <a:t>חסרונות: קרקע מליחה, בעיות ניקוז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5,380 דונם</a:t>
                      </a:r>
                    </a:p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600" dirty="0"/>
                        <a:t>חלופות: 1. גידולי מים על בסיס מים מליחים. דורש השקעות גבוהות.</a:t>
                      </a:r>
                    </a:p>
                    <a:p>
                      <a:pPr rtl="1"/>
                      <a:r>
                        <a:rPr lang="he-IL" sz="1600" dirty="0"/>
                        <a:t>2. לעשות שטיפת מלחים מהקרקע.</a:t>
                      </a:r>
                    </a:p>
                    <a:p>
                      <a:pPr rtl="1"/>
                      <a:r>
                        <a:rPr lang="he-IL" sz="1600" dirty="0"/>
                        <a:t>3. המתנה לשיפור מצב הקרקע כעבור שנים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0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/>
                        <a:t>סה"כ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/>
                        <a:t>31,110 דונם</a:t>
                      </a:r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98124"/>
                  </a:ext>
                </a:extLst>
              </a:tr>
            </a:tbl>
          </a:graphicData>
        </a:graphic>
      </p:graphicFrame>
      <p:sp>
        <p:nvSpPr>
          <p:cNvPr id="8" name="מלבן 7">
            <a:extLst>
              <a:ext uri="{FF2B5EF4-FFF2-40B4-BE49-F238E27FC236}">
                <a16:creationId xmlns:a16="http://schemas.microsoft.com/office/drawing/2014/main" id="{8E1E886D-8B93-448C-BDF6-14F60505A2D1}"/>
              </a:ext>
            </a:extLst>
          </p:cNvPr>
          <p:cNvSpPr/>
          <p:nvPr/>
        </p:nvSpPr>
        <p:spPr>
          <a:xfrm>
            <a:off x="6095999" y="242419"/>
            <a:ext cx="6096001" cy="619250"/>
          </a:xfrm>
          <a:prstGeom prst="rect">
            <a:avLst/>
          </a:prstGeom>
          <a:solidFill>
            <a:srgbClr val="DDE1DE">
              <a:alpha val="93000"/>
            </a:srgbClr>
          </a:solidFill>
        </p:spPr>
        <p:txBody>
          <a:bodyPr wrap="square" rIns="365760" anchor="ctr">
            <a:noAutofit/>
          </a:bodyPr>
          <a:lstStyle/>
          <a:p>
            <a:pPr algn="r" rtl="1">
              <a:spcBef>
                <a:spcPts val="1200"/>
              </a:spcBef>
            </a:pPr>
            <a:r>
              <a:rPr lang="he-IL" sz="2400" b="1" dirty="0">
                <a:latin typeface="Heebo" panose="00000500000000000000" pitchFamily="2" charset="-79"/>
                <a:cs typeface="Heebo" panose="00000500000000000000" pitchFamily="2" charset="-79"/>
              </a:rPr>
              <a:t>שלביות מוצעת לפיתוח החקלאי</a:t>
            </a:r>
          </a:p>
        </p:txBody>
      </p:sp>
    </p:spTree>
    <p:extLst>
      <p:ext uri="{BB962C8B-B14F-4D97-AF65-F5344CB8AC3E}">
        <p14:creationId xmlns:p14="http://schemas.microsoft.com/office/powerpoint/2010/main" val="33084302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2851</Words>
  <Application>Microsoft Office PowerPoint</Application>
  <PresentationFormat>מסך רחב</PresentationFormat>
  <Paragraphs>472</Paragraphs>
  <Slides>37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5" baseType="lpstr">
      <vt:lpstr>Arial</vt:lpstr>
      <vt:lpstr>Assistant</vt:lpstr>
      <vt:lpstr>Calibri</vt:lpstr>
      <vt:lpstr>Calibri Light</vt:lpstr>
      <vt:lpstr>Gisha</vt:lpstr>
      <vt:lpstr>Heebo</vt:lpstr>
      <vt:lpstr>Wingdings</vt:lpstr>
      <vt:lpstr>ערכת נושא Office</vt:lpstr>
      <vt:lpstr>תוכנית אב לחקלאות ושטחים פתוחים  במגילות ים המלח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Liron Amdur</dc:creator>
  <cp:lastModifiedBy>חביב כץ</cp:lastModifiedBy>
  <cp:revision>103</cp:revision>
  <cp:lastPrinted>2021-11-08T10:43:31Z</cp:lastPrinted>
  <dcterms:created xsi:type="dcterms:W3CDTF">2021-07-28T08:22:03Z</dcterms:created>
  <dcterms:modified xsi:type="dcterms:W3CDTF">2022-07-19T09:56:18Z</dcterms:modified>
</cp:coreProperties>
</file>